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Roboto" charset="1" panose="02000000000000000000"/>
      <p:regular r:id="rId11"/>
    </p:embeddedFont>
    <p:embeddedFont>
      <p:font typeface="Roboto Bold" charset="1" panose="02000000000000000000"/>
      <p:regular r:id="rId12"/>
    </p:embeddedFont>
    <p:embeddedFont>
      <p:font typeface="Roboto Italics" charset="1" panose="02000000000000000000"/>
      <p:regular r:id="rId13"/>
    </p:embeddedFont>
    <p:embeddedFont>
      <p:font typeface="Roboto Bold Italics" charset="1" panose="02000000000000000000"/>
      <p:regular r:id="rId14"/>
    </p:embeddedFont>
    <p:embeddedFont>
      <p:font typeface="DM Sans" charset="1" panose="00000000000000000000"/>
      <p:regular r:id="rId15"/>
    </p:embeddedFont>
    <p:embeddedFont>
      <p:font typeface="DM Sans Bold" charset="1" panose="00000000000000000000"/>
      <p:regular r:id="rId16"/>
    </p:embeddedFont>
    <p:embeddedFont>
      <p:font typeface="DM Sans Italics" charset="1" panose="00000000000000000000"/>
      <p:regular r:id="rId17"/>
    </p:embeddedFont>
    <p:embeddedFont>
      <p:font typeface="DM Sans Bold Italics" charset="1" panose="000000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Repo Bold" charset="1" panose="02000503040000020004"/>
      <p:regular r:id="rId25"/>
    </p:embeddedFont>
    <p:embeddedFont>
      <p:font typeface="Repo Bold Bold" charset="1" panose="020005030400000200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gif" Type="http://schemas.openxmlformats.org/officeDocument/2006/relationships/image"/><Relationship Id="rId14" Target="../media/image13.gif"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3.gif" Type="http://schemas.openxmlformats.org/officeDocument/2006/relationships/image"/><Relationship Id="rId12" Target="../media/image57.gif"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https://www.researchgate.net/figure/Features-of-Big-Data_fig1_339080306" TargetMode="External" Type="http://schemas.openxmlformats.org/officeDocument/2006/relationships/hyperlink"/><Relationship Id="rId12" Target="https://www.researchgate.net/figure/Features-of-Big-Data_fig1_339080306" TargetMode="External" Type="http://schemas.openxmlformats.org/officeDocument/2006/relationships/hyperlink"/><Relationship Id="rId13" Target="../media/image30.png" Type="http://schemas.openxmlformats.org/officeDocument/2006/relationships/image"/><Relationship Id="rId14" Target="../media/image31.sv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https://www.researchgate.net/figure/Features-of-Big-Data_fig1_339080306" TargetMode="External" Type="http://schemas.openxmlformats.org/officeDocument/2006/relationships/hyperlink"/><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1.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1.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33642" y="2346166"/>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70554" y="2210008"/>
            <a:ext cx="16051692" cy="6019385"/>
          </a:xfrm>
          <a:custGeom>
            <a:avLst/>
            <a:gdLst/>
            <a:ahLst/>
            <a:cxnLst/>
            <a:rect r="r" b="b" t="t" l="l"/>
            <a:pathLst>
              <a:path h="6019385" w="16051692">
                <a:moveTo>
                  <a:pt x="0" y="0"/>
                </a:moveTo>
                <a:lnTo>
                  <a:pt x="16051692" y="0"/>
                </a:lnTo>
                <a:lnTo>
                  <a:pt x="16051692" y="6019384"/>
                </a:lnTo>
                <a:lnTo>
                  <a:pt x="0" y="60193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80600">
            <a:off x="-2095788" y="7351783"/>
            <a:ext cx="6248976" cy="3442617"/>
          </a:xfrm>
          <a:custGeom>
            <a:avLst/>
            <a:gdLst/>
            <a:ahLst/>
            <a:cxnLst/>
            <a:rect r="r" b="b" t="t" l="l"/>
            <a:pathLst>
              <a:path h="3442617" w="6248976">
                <a:moveTo>
                  <a:pt x="0" y="0"/>
                </a:moveTo>
                <a:lnTo>
                  <a:pt x="6248976" y="0"/>
                </a:lnTo>
                <a:lnTo>
                  <a:pt x="6248976" y="3442618"/>
                </a:lnTo>
                <a:lnTo>
                  <a:pt x="0" y="34426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35593">
            <a:off x="13604796" y="-974843"/>
            <a:ext cx="6158232" cy="3392626"/>
          </a:xfrm>
          <a:custGeom>
            <a:avLst/>
            <a:gdLst/>
            <a:ahLst/>
            <a:cxnLst/>
            <a:rect r="r" b="b" t="t" l="l"/>
            <a:pathLst>
              <a:path h="3392626" w="6158232">
                <a:moveTo>
                  <a:pt x="0" y="0"/>
                </a:moveTo>
                <a:lnTo>
                  <a:pt x="6158232" y="0"/>
                </a:lnTo>
                <a:lnTo>
                  <a:pt x="6158232" y="3392626"/>
                </a:lnTo>
                <a:lnTo>
                  <a:pt x="0" y="33926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2016654" y="5010150"/>
            <a:ext cx="10620044" cy="1019184"/>
          </a:xfrm>
          <a:prstGeom prst="rect">
            <a:avLst/>
          </a:prstGeom>
        </p:spPr>
        <p:txBody>
          <a:bodyPr anchor="t" rtlCol="false" tIns="0" lIns="0" bIns="0" rIns="0">
            <a:spAutoFit/>
          </a:bodyPr>
          <a:lstStyle/>
          <a:p>
            <a:pPr marL="0" indent="0" lvl="0">
              <a:lnSpc>
                <a:spcPts val="8141"/>
              </a:lnSpc>
              <a:spcBef>
                <a:spcPct val="0"/>
              </a:spcBef>
            </a:pPr>
            <a:r>
              <a:rPr lang="en-US" sz="5815">
                <a:solidFill>
                  <a:srgbClr val="000000"/>
                </a:solidFill>
                <a:latin typeface="Repo Bold Bold"/>
              </a:rPr>
              <a:t>HOW RELIABLE IS BIG DATA</a:t>
            </a:r>
            <a:r>
              <a:rPr lang="en-US" sz="5815">
                <a:solidFill>
                  <a:srgbClr val="000000"/>
                </a:solidFill>
                <a:latin typeface="Repo Bold Bold"/>
              </a:rPr>
              <a:t> </a:t>
            </a:r>
          </a:p>
        </p:txBody>
      </p:sp>
      <p:sp>
        <p:nvSpPr>
          <p:cNvPr name="Freeform 8" id="8"/>
          <p:cNvSpPr/>
          <p:nvPr/>
        </p:nvSpPr>
        <p:spPr>
          <a:xfrm flipH="false" flipV="false" rot="0">
            <a:off x="2753205" y="4262376"/>
            <a:ext cx="4809948" cy="577194"/>
          </a:xfrm>
          <a:custGeom>
            <a:avLst/>
            <a:gdLst/>
            <a:ahLst/>
            <a:cxnLst/>
            <a:rect r="r" b="b" t="t" l="l"/>
            <a:pathLst>
              <a:path h="577194" w="4809948">
                <a:moveTo>
                  <a:pt x="0" y="0"/>
                </a:moveTo>
                <a:lnTo>
                  <a:pt x="4809948" y="0"/>
                </a:lnTo>
                <a:lnTo>
                  <a:pt x="4809948" y="577194"/>
                </a:lnTo>
                <a:lnTo>
                  <a:pt x="0" y="57719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9" id="9"/>
          <p:cNvPicPr>
            <a:picLocks noChangeAspect="true"/>
          </p:cNvPicPr>
          <p:nvPr/>
        </p:nvPicPr>
        <p:blipFill>
          <a:blip r:embed="rId13"/>
          <a:srcRect l="0" t="0" r="0" b="0"/>
          <a:stretch>
            <a:fillRect/>
          </a:stretch>
        </p:blipFill>
        <p:spPr>
          <a:xfrm flipH="false" flipV="false" rot="862827">
            <a:off x="13200615" y="4414644"/>
            <a:ext cx="5646515" cy="5253474"/>
          </a:xfrm>
          <a:prstGeom prst="rect">
            <a:avLst/>
          </a:prstGeom>
        </p:spPr>
      </p:pic>
      <p:pic>
        <p:nvPicPr>
          <p:cNvPr name="Picture 10" id="10"/>
          <p:cNvPicPr>
            <a:picLocks noChangeAspect="true"/>
          </p:cNvPicPr>
          <p:nvPr/>
        </p:nvPicPr>
        <p:blipFill>
          <a:blip r:embed="rId14"/>
          <a:srcRect l="0" t="0" r="0" b="0"/>
          <a:stretch>
            <a:fillRect/>
          </a:stretch>
        </p:blipFill>
        <p:spPr>
          <a:xfrm flipH="false" flipV="false" rot="-445022">
            <a:off x="493974" y="215831"/>
            <a:ext cx="3847413" cy="2629527"/>
          </a:xfrm>
          <a:prstGeom prst="rect">
            <a:avLst/>
          </a:prstGeom>
        </p:spPr>
      </p:pic>
      <p:sp>
        <p:nvSpPr>
          <p:cNvPr name="TextBox 11" id="11"/>
          <p:cNvSpPr txBox="true"/>
          <p:nvPr/>
        </p:nvSpPr>
        <p:spPr>
          <a:xfrm rot="0">
            <a:off x="2016654" y="6257632"/>
            <a:ext cx="8490450" cy="1101190"/>
          </a:xfrm>
          <a:prstGeom prst="rect">
            <a:avLst/>
          </a:prstGeom>
        </p:spPr>
        <p:txBody>
          <a:bodyPr anchor="t" rtlCol="false" tIns="0" lIns="0" bIns="0" rIns="0">
            <a:spAutoFit/>
          </a:bodyPr>
          <a:lstStyle/>
          <a:p>
            <a:pPr>
              <a:lnSpc>
                <a:spcPts val="4404"/>
              </a:lnSpc>
            </a:pPr>
            <a:r>
              <a:rPr lang="en-US" sz="3146" spc="-31">
                <a:solidFill>
                  <a:srgbClr val="000000"/>
                </a:solidFill>
                <a:latin typeface="Roboto Bold"/>
              </a:rPr>
              <a:t>52100674 - Trần Thị Vẹn</a:t>
            </a:r>
          </a:p>
          <a:p>
            <a:pPr>
              <a:lnSpc>
                <a:spcPts val="4404"/>
              </a:lnSpc>
            </a:pPr>
            <a:r>
              <a:rPr lang="en-US" sz="3146" spc="-31">
                <a:solidFill>
                  <a:srgbClr val="000000"/>
                </a:solidFill>
                <a:latin typeface="Roboto Bold"/>
              </a:rPr>
              <a:t>52000714 - Trương Thông Thế Thái</a:t>
            </a:r>
          </a:p>
        </p:txBody>
      </p:sp>
      <p:sp>
        <p:nvSpPr>
          <p:cNvPr name="TextBox 12" id="12"/>
          <p:cNvSpPr txBox="true"/>
          <p:nvPr/>
        </p:nvSpPr>
        <p:spPr>
          <a:xfrm rot="0">
            <a:off x="2873908" y="2654858"/>
            <a:ext cx="10034719" cy="1502312"/>
          </a:xfrm>
          <a:prstGeom prst="rect">
            <a:avLst/>
          </a:prstGeom>
        </p:spPr>
        <p:txBody>
          <a:bodyPr anchor="t" rtlCol="false" tIns="0" lIns="0" bIns="0" rIns="0">
            <a:spAutoFit/>
          </a:bodyPr>
          <a:lstStyle/>
          <a:p>
            <a:pPr marL="0" indent="0" lvl="0">
              <a:lnSpc>
                <a:spcPts val="12043"/>
              </a:lnSpc>
              <a:spcBef>
                <a:spcPct val="0"/>
              </a:spcBef>
            </a:pPr>
            <a:r>
              <a:rPr lang="en-US" sz="8602">
                <a:solidFill>
                  <a:srgbClr val="000000"/>
                </a:solidFill>
                <a:latin typeface="Repo Bold Bold"/>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837170" y="1859324"/>
            <a:ext cx="10585104" cy="6370995"/>
            <a:chOff x="0" y="0"/>
            <a:chExt cx="4819745" cy="2900923"/>
          </a:xfrm>
        </p:grpSpPr>
        <p:sp>
          <p:nvSpPr>
            <p:cNvPr name="Freeform 4" id="4"/>
            <p:cNvSpPr/>
            <p:nvPr/>
          </p:nvSpPr>
          <p:spPr>
            <a:xfrm flipH="false" flipV="false" rot="0">
              <a:off x="0" y="0"/>
              <a:ext cx="4819745" cy="2900923"/>
            </a:xfrm>
            <a:custGeom>
              <a:avLst/>
              <a:gdLst/>
              <a:ahLst/>
              <a:cxnLst/>
              <a:rect r="r" b="b" t="t" l="l"/>
              <a:pathLst>
                <a:path h="2900923" w="4819745">
                  <a:moveTo>
                    <a:pt x="24868" y="0"/>
                  </a:moveTo>
                  <a:lnTo>
                    <a:pt x="4794878" y="0"/>
                  </a:lnTo>
                  <a:cubicBezTo>
                    <a:pt x="4808612" y="0"/>
                    <a:pt x="4819745" y="11134"/>
                    <a:pt x="4819745" y="24868"/>
                  </a:cubicBezTo>
                  <a:lnTo>
                    <a:pt x="4819745" y="2876056"/>
                  </a:lnTo>
                  <a:cubicBezTo>
                    <a:pt x="4819745" y="2889790"/>
                    <a:pt x="4808612" y="2900923"/>
                    <a:pt x="4794878" y="2900923"/>
                  </a:cubicBezTo>
                  <a:lnTo>
                    <a:pt x="24868" y="2900923"/>
                  </a:lnTo>
                  <a:cubicBezTo>
                    <a:pt x="11134" y="2900923"/>
                    <a:pt x="0" y="2889790"/>
                    <a:pt x="0" y="2876056"/>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4819745" cy="2910448"/>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831815" y="3197776"/>
            <a:ext cx="5494145" cy="3891449"/>
            <a:chOff x="0" y="0"/>
            <a:chExt cx="2327098" cy="1648260"/>
          </a:xfrm>
        </p:grpSpPr>
        <p:sp>
          <p:nvSpPr>
            <p:cNvPr name="Freeform 9" id="9"/>
            <p:cNvSpPr/>
            <p:nvPr/>
          </p:nvSpPr>
          <p:spPr>
            <a:xfrm flipH="false" flipV="false" rot="0">
              <a:off x="0" y="0"/>
              <a:ext cx="2327098" cy="1648260"/>
            </a:xfrm>
            <a:custGeom>
              <a:avLst/>
              <a:gdLst/>
              <a:ahLst/>
              <a:cxnLst/>
              <a:rect r="r" b="b" t="t" l="l"/>
              <a:pathLst>
                <a:path h="1648260" w="2327098">
                  <a:moveTo>
                    <a:pt x="47910" y="0"/>
                  </a:moveTo>
                  <a:lnTo>
                    <a:pt x="2279188" y="0"/>
                  </a:lnTo>
                  <a:cubicBezTo>
                    <a:pt x="2305648" y="0"/>
                    <a:pt x="2327098" y="21450"/>
                    <a:pt x="2327098" y="47910"/>
                  </a:cubicBezTo>
                  <a:lnTo>
                    <a:pt x="2327098" y="1600350"/>
                  </a:lnTo>
                  <a:cubicBezTo>
                    <a:pt x="2327098" y="1626810"/>
                    <a:pt x="2305648" y="1648260"/>
                    <a:pt x="2279188" y="1648260"/>
                  </a:cubicBezTo>
                  <a:lnTo>
                    <a:pt x="47910" y="1648260"/>
                  </a:lnTo>
                  <a:cubicBezTo>
                    <a:pt x="21450" y="1648260"/>
                    <a:pt x="0" y="1626810"/>
                    <a:pt x="0" y="1600350"/>
                  </a:cubicBezTo>
                  <a:lnTo>
                    <a:pt x="0" y="47910"/>
                  </a:lnTo>
                  <a:cubicBezTo>
                    <a:pt x="0" y="21450"/>
                    <a:pt x="21450" y="0"/>
                    <a:pt x="47910" y="0"/>
                  </a:cubicBezTo>
                  <a:close/>
                </a:path>
              </a:pathLst>
            </a:custGeom>
            <a:solidFill>
              <a:srgbClr val="FFFEF7"/>
            </a:solidFill>
            <a:ln w="47625" cap="rnd">
              <a:solidFill>
                <a:srgbClr val="000000"/>
              </a:solidFill>
              <a:prstDash val="solid"/>
              <a:round/>
            </a:ln>
          </p:spPr>
        </p:sp>
        <p:sp>
          <p:nvSpPr>
            <p:cNvPr name="TextBox 10" id="10"/>
            <p:cNvSpPr txBox="true"/>
            <p:nvPr/>
          </p:nvSpPr>
          <p:spPr>
            <a:xfrm>
              <a:off x="0" y="-9525"/>
              <a:ext cx="2327098" cy="1657785"/>
            </a:xfrm>
            <a:prstGeom prst="rect">
              <a:avLst/>
            </a:prstGeom>
          </p:spPr>
          <p:txBody>
            <a:bodyPr anchor="ctr" rtlCol="false" tIns="0" lIns="0" bIns="0" rIns="0"/>
            <a:lstStyle/>
            <a:p>
              <a:pPr algn="ctr" marL="0" indent="0" lvl="0">
                <a:lnSpc>
                  <a:spcPts val="700"/>
                </a:lnSpc>
                <a:spcBef>
                  <a:spcPct val="0"/>
                </a:spcBef>
              </a:pPr>
            </a:p>
          </p:txBody>
        </p:sp>
      </p:grpSp>
      <p:sp>
        <p:nvSpPr>
          <p:cNvPr name="Freeform 11" id="11"/>
          <p:cNvSpPr/>
          <p:nvPr/>
        </p:nvSpPr>
        <p:spPr>
          <a:xfrm flipH="false" flipV="false" rot="0">
            <a:off x="5579115" y="1687563"/>
            <a:ext cx="687047" cy="171762"/>
          </a:xfrm>
          <a:custGeom>
            <a:avLst/>
            <a:gdLst/>
            <a:ahLst/>
            <a:cxnLst/>
            <a:rect r="r" b="b" t="t" l="l"/>
            <a:pathLst>
              <a:path h="171762" w="687047">
                <a:moveTo>
                  <a:pt x="0" y="0"/>
                </a:moveTo>
                <a:lnTo>
                  <a:pt x="687047" y="0"/>
                </a:lnTo>
                <a:lnTo>
                  <a:pt x="687047" y="171761"/>
                </a:lnTo>
                <a:lnTo>
                  <a:pt x="0" y="171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7020733" y="2293135"/>
            <a:ext cx="10055004" cy="5634055"/>
          </a:xfrm>
          <a:prstGeom prst="rect">
            <a:avLst/>
          </a:prstGeom>
        </p:spPr>
        <p:txBody>
          <a:bodyPr anchor="t" rtlCol="false" tIns="0" lIns="0" bIns="0" rIns="0">
            <a:spAutoFit/>
          </a:bodyPr>
          <a:lstStyle/>
          <a:p>
            <a:pPr algn="just">
              <a:lnSpc>
                <a:spcPts val="4986"/>
              </a:lnSpc>
            </a:pPr>
            <a:r>
              <a:rPr lang="en-US" sz="3561" spc="-35">
                <a:solidFill>
                  <a:srgbClr val="000000"/>
                </a:solidFill>
                <a:latin typeface="Roboto"/>
              </a:rPr>
              <a:t>Meridian Ltd. và hệ thống dự đoán bảo trì:</a:t>
            </a:r>
          </a:p>
          <a:p>
            <a:pPr algn="just" marL="768993" indent="-384497" lvl="1">
              <a:lnSpc>
                <a:spcPts val="4986"/>
              </a:lnSpc>
              <a:buFont typeface="Arial"/>
              <a:buChar char="•"/>
            </a:pPr>
            <a:r>
              <a:rPr lang="en-US" sz="3561" spc="-35">
                <a:solidFill>
                  <a:srgbClr val="000000"/>
                </a:solidFill>
                <a:latin typeface="Roboto"/>
              </a:rPr>
              <a:t>Chuyển từ hệ thống bảo trì thiết bị dự đoán xuống cấp.</a:t>
            </a:r>
          </a:p>
          <a:p>
            <a:pPr algn="just" marL="768993" indent="-384497" lvl="1">
              <a:lnSpc>
                <a:spcPts val="4986"/>
              </a:lnSpc>
              <a:buFont typeface="Arial"/>
              <a:buChar char="•"/>
            </a:pPr>
            <a:r>
              <a:rPr lang="en-US" sz="3561" spc="-35">
                <a:solidFill>
                  <a:srgbClr val="000000"/>
                </a:solidFill>
                <a:latin typeface="Roboto"/>
              </a:rPr>
              <a:t>Phần mềm không chính xác do sử dụng kỹ thuật mô hình hóa lỗi thời.</a:t>
            </a:r>
          </a:p>
          <a:p>
            <a:pPr algn="just" marL="768993" indent="-384497" lvl="1">
              <a:lnSpc>
                <a:spcPts val="4986"/>
              </a:lnSpc>
              <a:buFont typeface="Arial"/>
              <a:buChar char="•"/>
            </a:pPr>
            <a:r>
              <a:rPr lang="en-US" sz="3561" spc="-35">
                <a:solidFill>
                  <a:srgbClr val="000000"/>
                </a:solidFill>
                <a:latin typeface="Roboto"/>
              </a:rPr>
              <a:t>Thay thế bằng phần mềm Dự đoán Bảo trì và Chất lượng của IBM, dựa trên dữ liệu thời gian thực từ thiết bị.</a:t>
            </a:r>
          </a:p>
          <a:p>
            <a:pPr algn="just" marL="0" indent="0" lvl="0">
              <a:lnSpc>
                <a:spcPts val="4986"/>
              </a:lnSpc>
              <a:spcBef>
                <a:spcPct val="0"/>
              </a:spcBef>
            </a:pPr>
          </a:p>
        </p:txBody>
      </p:sp>
      <p:sp>
        <p:nvSpPr>
          <p:cNvPr name="Freeform 13" id="13"/>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2533475">
            <a:off x="15894310" y="6962425"/>
            <a:ext cx="3055929" cy="1683539"/>
          </a:xfrm>
          <a:custGeom>
            <a:avLst/>
            <a:gdLst/>
            <a:ahLst/>
            <a:cxnLst/>
            <a:rect r="r" b="b" t="t" l="l"/>
            <a:pathLst>
              <a:path h="1683539" w="3055929">
                <a:moveTo>
                  <a:pt x="0" y="0"/>
                </a:moveTo>
                <a:lnTo>
                  <a:pt x="3055928" y="0"/>
                </a:lnTo>
                <a:lnTo>
                  <a:pt x="3055928"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028700" y="3884226"/>
            <a:ext cx="4893938" cy="2235466"/>
          </a:xfrm>
          <a:prstGeom prst="rect">
            <a:avLst/>
          </a:prstGeom>
        </p:spPr>
        <p:txBody>
          <a:bodyPr anchor="t" rtlCol="false" tIns="0" lIns="0" bIns="0" rIns="0">
            <a:spAutoFit/>
          </a:bodyPr>
          <a:lstStyle/>
          <a:p>
            <a:pPr algn="ctr" marL="0" indent="0" lvl="0">
              <a:lnSpc>
                <a:spcPts val="5935"/>
              </a:lnSpc>
              <a:spcBef>
                <a:spcPct val="0"/>
              </a:spcBef>
            </a:pPr>
            <a:r>
              <a:rPr lang="en-US" sz="4239">
                <a:solidFill>
                  <a:srgbClr val="000000"/>
                </a:solidFill>
                <a:latin typeface="Roboto Bold"/>
              </a:rPr>
              <a:t>Sai lầm của tổ chức khi dùng sai mục đích của big data</a:t>
            </a:r>
            <a:r>
              <a:rPr lang="en-US" sz="4239">
                <a:solidFill>
                  <a:srgbClr val="000000"/>
                </a:solidFill>
                <a:latin typeface="Roboto Bold"/>
              </a:rPr>
              <a:t> </a:t>
            </a:r>
          </a:p>
        </p:txBody>
      </p:sp>
    </p:spTree>
  </p:cSld>
  <p:clrMapOvr>
    <a:masterClrMapping/>
  </p:clrMapOvr>
  <p:transition spd="med">
    <p:cover di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227205" y="1028700"/>
            <a:ext cx="12195068" cy="8425689"/>
            <a:chOff x="0" y="0"/>
            <a:chExt cx="5552815" cy="3836493"/>
          </a:xfrm>
        </p:grpSpPr>
        <p:sp>
          <p:nvSpPr>
            <p:cNvPr name="Freeform 4" id="4"/>
            <p:cNvSpPr/>
            <p:nvPr/>
          </p:nvSpPr>
          <p:spPr>
            <a:xfrm flipH="false" flipV="false" rot="0">
              <a:off x="0" y="0"/>
              <a:ext cx="5552815" cy="3836493"/>
            </a:xfrm>
            <a:custGeom>
              <a:avLst/>
              <a:gdLst/>
              <a:ahLst/>
              <a:cxnLst/>
              <a:rect r="r" b="b" t="t" l="l"/>
              <a:pathLst>
                <a:path h="3836493" w="5552815">
                  <a:moveTo>
                    <a:pt x="21585" y="0"/>
                  </a:moveTo>
                  <a:lnTo>
                    <a:pt x="5531231" y="0"/>
                  </a:lnTo>
                  <a:cubicBezTo>
                    <a:pt x="5543152" y="0"/>
                    <a:pt x="5552815" y="9664"/>
                    <a:pt x="5552815" y="21585"/>
                  </a:cubicBezTo>
                  <a:lnTo>
                    <a:pt x="5552815" y="3814908"/>
                  </a:lnTo>
                  <a:cubicBezTo>
                    <a:pt x="5552815" y="3826829"/>
                    <a:pt x="5543152" y="3836493"/>
                    <a:pt x="5531231" y="3836493"/>
                  </a:cubicBezTo>
                  <a:lnTo>
                    <a:pt x="21585" y="3836493"/>
                  </a:lnTo>
                  <a:cubicBezTo>
                    <a:pt x="9664" y="3836493"/>
                    <a:pt x="0" y="3826829"/>
                    <a:pt x="0" y="3814908"/>
                  </a:cubicBezTo>
                  <a:lnTo>
                    <a:pt x="0" y="21585"/>
                  </a:lnTo>
                  <a:cubicBezTo>
                    <a:pt x="0" y="9664"/>
                    <a:pt x="9664" y="0"/>
                    <a:pt x="21585"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5552815" cy="3846018"/>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831815" y="3197776"/>
            <a:ext cx="5494145" cy="3891449"/>
            <a:chOff x="0" y="0"/>
            <a:chExt cx="2327098" cy="1648260"/>
          </a:xfrm>
        </p:grpSpPr>
        <p:sp>
          <p:nvSpPr>
            <p:cNvPr name="Freeform 9" id="9"/>
            <p:cNvSpPr/>
            <p:nvPr/>
          </p:nvSpPr>
          <p:spPr>
            <a:xfrm flipH="false" flipV="false" rot="0">
              <a:off x="0" y="0"/>
              <a:ext cx="2327098" cy="1648260"/>
            </a:xfrm>
            <a:custGeom>
              <a:avLst/>
              <a:gdLst/>
              <a:ahLst/>
              <a:cxnLst/>
              <a:rect r="r" b="b" t="t" l="l"/>
              <a:pathLst>
                <a:path h="1648260" w="2327098">
                  <a:moveTo>
                    <a:pt x="47910" y="0"/>
                  </a:moveTo>
                  <a:lnTo>
                    <a:pt x="2279188" y="0"/>
                  </a:lnTo>
                  <a:cubicBezTo>
                    <a:pt x="2305648" y="0"/>
                    <a:pt x="2327098" y="21450"/>
                    <a:pt x="2327098" y="47910"/>
                  </a:cubicBezTo>
                  <a:lnTo>
                    <a:pt x="2327098" y="1600350"/>
                  </a:lnTo>
                  <a:cubicBezTo>
                    <a:pt x="2327098" y="1626810"/>
                    <a:pt x="2305648" y="1648260"/>
                    <a:pt x="2279188" y="1648260"/>
                  </a:cubicBezTo>
                  <a:lnTo>
                    <a:pt x="47910" y="1648260"/>
                  </a:lnTo>
                  <a:cubicBezTo>
                    <a:pt x="21450" y="1648260"/>
                    <a:pt x="0" y="1626810"/>
                    <a:pt x="0" y="1600350"/>
                  </a:cubicBezTo>
                  <a:lnTo>
                    <a:pt x="0" y="47910"/>
                  </a:lnTo>
                  <a:cubicBezTo>
                    <a:pt x="0" y="21450"/>
                    <a:pt x="21450" y="0"/>
                    <a:pt x="47910" y="0"/>
                  </a:cubicBezTo>
                  <a:close/>
                </a:path>
              </a:pathLst>
            </a:custGeom>
            <a:solidFill>
              <a:srgbClr val="FFFEF7"/>
            </a:solidFill>
            <a:ln w="47625" cap="rnd">
              <a:solidFill>
                <a:srgbClr val="000000"/>
              </a:solidFill>
              <a:prstDash val="solid"/>
              <a:round/>
            </a:ln>
          </p:spPr>
        </p:sp>
        <p:sp>
          <p:nvSpPr>
            <p:cNvPr name="TextBox 10" id="10"/>
            <p:cNvSpPr txBox="true"/>
            <p:nvPr/>
          </p:nvSpPr>
          <p:spPr>
            <a:xfrm>
              <a:off x="0" y="-9525"/>
              <a:ext cx="2327098" cy="1657785"/>
            </a:xfrm>
            <a:prstGeom prst="rect">
              <a:avLst/>
            </a:prstGeom>
          </p:spPr>
          <p:txBody>
            <a:bodyPr anchor="ctr" rtlCol="false" tIns="0" lIns="0" bIns="0" rIns="0"/>
            <a:lstStyle/>
            <a:p>
              <a:pPr algn="ctr" marL="0" indent="0" lvl="0">
                <a:lnSpc>
                  <a:spcPts val="700"/>
                </a:lnSpc>
                <a:spcBef>
                  <a:spcPct val="0"/>
                </a:spcBef>
              </a:pPr>
            </a:p>
          </p:txBody>
        </p:sp>
      </p:grpSp>
      <p:sp>
        <p:nvSpPr>
          <p:cNvPr name="Freeform 11" id="11"/>
          <p:cNvSpPr/>
          <p:nvPr/>
        </p:nvSpPr>
        <p:spPr>
          <a:xfrm flipH="false" flipV="false" rot="0">
            <a:off x="5417528" y="1245144"/>
            <a:ext cx="908432" cy="227108"/>
          </a:xfrm>
          <a:custGeom>
            <a:avLst/>
            <a:gdLst/>
            <a:ahLst/>
            <a:cxnLst/>
            <a:rect r="r" b="b" t="t" l="l"/>
            <a:pathLst>
              <a:path h="227108" w="908432">
                <a:moveTo>
                  <a:pt x="0" y="0"/>
                </a:moveTo>
                <a:lnTo>
                  <a:pt x="908433" y="0"/>
                </a:lnTo>
                <a:lnTo>
                  <a:pt x="908433" y="227108"/>
                </a:lnTo>
                <a:lnTo>
                  <a:pt x="0" y="2271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6325961" y="1592141"/>
            <a:ext cx="10749777" cy="7862248"/>
          </a:xfrm>
          <a:prstGeom prst="rect">
            <a:avLst/>
          </a:prstGeom>
        </p:spPr>
        <p:txBody>
          <a:bodyPr anchor="t" rtlCol="false" tIns="0" lIns="0" bIns="0" rIns="0">
            <a:spAutoFit/>
          </a:bodyPr>
          <a:lstStyle/>
          <a:p>
            <a:pPr algn="just">
              <a:lnSpc>
                <a:spcPts val="4497"/>
              </a:lnSpc>
            </a:pPr>
            <a:r>
              <a:rPr lang="en-US" sz="3212" spc="-32">
                <a:solidFill>
                  <a:srgbClr val="000000"/>
                </a:solidFill>
                <a:latin typeface="Roboto"/>
              </a:rPr>
              <a:t>Không tận dụng dữ liệu lớn trong tiếp thị:</a:t>
            </a:r>
          </a:p>
          <a:p>
            <a:pPr algn="just" marL="1387237" indent="-462412" lvl="2">
              <a:lnSpc>
                <a:spcPts val="4497"/>
              </a:lnSpc>
              <a:buFont typeface="Arial"/>
              <a:buChar char="⚬"/>
            </a:pPr>
            <a:r>
              <a:rPr lang="en-US" sz="3212" spc="-32">
                <a:solidFill>
                  <a:srgbClr val="000000"/>
                </a:solidFill>
                <a:latin typeface="Roboto"/>
              </a:rPr>
              <a:t>Công ty không sử dụng dữ liệu lớn để đo lường lưu lượng truy cập trang web từ triển lãm và hội nghị thương mại.</a:t>
            </a:r>
          </a:p>
          <a:p>
            <a:pPr algn="just" marL="1387237" indent="-462412" lvl="2">
              <a:lnSpc>
                <a:spcPts val="4497"/>
              </a:lnSpc>
              <a:buFont typeface="Arial"/>
              <a:buChar char="⚬"/>
            </a:pPr>
            <a:r>
              <a:rPr lang="en-US" sz="3212" spc="-32">
                <a:solidFill>
                  <a:srgbClr val="000000"/>
                </a:solidFill>
                <a:latin typeface="Roboto"/>
              </a:rPr>
              <a:t>Đã bỏ lỡ cơ hội tạo ra khách hàng tiềm năng và doanh thu từ dữ liệu liên quan đến Twitter.</a:t>
            </a:r>
          </a:p>
          <a:p>
            <a:pPr algn="just">
              <a:lnSpc>
                <a:spcPts val="4497"/>
              </a:lnSpc>
            </a:pPr>
            <a:r>
              <a:rPr lang="en-US" sz="3212" spc="-32">
                <a:solidFill>
                  <a:srgbClr val="000000"/>
                </a:solidFill>
                <a:latin typeface="Roboto"/>
              </a:rPr>
              <a:t>Google và dự đoán xu hướng cúm:</a:t>
            </a:r>
          </a:p>
          <a:p>
            <a:pPr algn="just" marL="1387237" indent="-462412" lvl="2">
              <a:lnSpc>
                <a:spcPts val="4497"/>
              </a:lnSpc>
              <a:buFont typeface="Arial"/>
              <a:buChar char="⚬"/>
            </a:pPr>
            <a:r>
              <a:rPr lang="en-US" sz="3212" spc="-32">
                <a:solidFill>
                  <a:srgbClr val="000000"/>
                </a:solidFill>
                <a:latin typeface="Roboto"/>
              </a:rPr>
              <a:t>Goo</a:t>
            </a:r>
            <a:r>
              <a:rPr lang="en-US" sz="3212" spc="-32">
                <a:solidFill>
                  <a:srgbClr val="000000"/>
                </a:solidFill>
                <a:latin typeface="Roboto"/>
              </a:rPr>
              <a:t>gle phát triển thuật toán sử dụng dữ liệu từ tìm kiếm web để dự đoán số người mắc cúm.</a:t>
            </a:r>
          </a:p>
          <a:p>
            <a:pPr algn="just" marL="1387237" indent="-462412" lvl="2">
              <a:lnSpc>
                <a:spcPts val="4497"/>
              </a:lnSpc>
              <a:buFont typeface="Arial"/>
              <a:buChar char="⚬"/>
            </a:pPr>
            <a:r>
              <a:rPr lang="en-US" sz="3212" spc="-32">
                <a:solidFill>
                  <a:srgbClr val="000000"/>
                </a:solidFill>
                <a:latin typeface="Roboto"/>
              </a:rPr>
              <a:t>Mô hình bị chênh lệch do giả định sai lầm, không chính xác so với dữ liệu truyền thống của CDC.</a:t>
            </a:r>
          </a:p>
          <a:p>
            <a:pPr algn="just" marL="1387237" indent="-462412" lvl="2">
              <a:lnSpc>
                <a:spcPts val="4497"/>
              </a:lnSpc>
              <a:buFont typeface="Arial"/>
              <a:buChar char="⚬"/>
            </a:pPr>
            <a:r>
              <a:rPr lang="en-US" sz="3212" spc="-32">
                <a:solidFill>
                  <a:srgbClr val="000000"/>
                </a:solidFill>
                <a:latin typeface="Roboto"/>
              </a:rPr>
              <a:t>Đề xuất rằng Google bị "lừa dối" bởi sự chú ý rộng rãi từ truyền thông và mạng xã hội</a:t>
            </a:r>
          </a:p>
          <a:p>
            <a:pPr algn="just" marL="0" indent="0" lvl="0">
              <a:lnSpc>
                <a:spcPts val="4497"/>
              </a:lnSpc>
              <a:spcBef>
                <a:spcPct val="0"/>
              </a:spcBef>
            </a:pPr>
          </a:p>
        </p:txBody>
      </p:sp>
      <p:sp>
        <p:nvSpPr>
          <p:cNvPr name="Freeform 13" id="13"/>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2533475">
            <a:off x="15894310" y="6962425"/>
            <a:ext cx="3055929" cy="1683539"/>
          </a:xfrm>
          <a:custGeom>
            <a:avLst/>
            <a:gdLst/>
            <a:ahLst/>
            <a:cxnLst/>
            <a:rect r="r" b="b" t="t" l="l"/>
            <a:pathLst>
              <a:path h="1683539" w="3055929">
                <a:moveTo>
                  <a:pt x="0" y="0"/>
                </a:moveTo>
                <a:lnTo>
                  <a:pt x="3055928" y="0"/>
                </a:lnTo>
                <a:lnTo>
                  <a:pt x="3055928"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028700" y="3884226"/>
            <a:ext cx="4893938" cy="2235466"/>
          </a:xfrm>
          <a:prstGeom prst="rect">
            <a:avLst/>
          </a:prstGeom>
        </p:spPr>
        <p:txBody>
          <a:bodyPr anchor="t" rtlCol="false" tIns="0" lIns="0" bIns="0" rIns="0">
            <a:spAutoFit/>
          </a:bodyPr>
          <a:lstStyle/>
          <a:p>
            <a:pPr algn="ctr" marL="0" indent="0" lvl="0">
              <a:lnSpc>
                <a:spcPts val="5935"/>
              </a:lnSpc>
              <a:spcBef>
                <a:spcPct val="0"/>
              </a:spcBef>
            </a:pPr>
            <a:r>
              <a:rPr lang="en-US" sz="4239">
                <a:solidFill>
                  <a:srgbClr val="000000"/>
                </a:solidFill>
                <a:latin typeface="Roboto Bold"/>
              </a:rPr>
              <a:t>Sai lầm của tổ chức khi dùng sai mục đích của big data</a:t>
            </a:r>
            <a:r>
              <a:rPr lang="en-US" sz="4239">
                <a:solidFill>
                  <a:srgbClr val="000000"/>
                </a:solidFill>
                <a:latin typeface="Roboto Bold"/>
              </a:rPr>
              <a:t> </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8100000">
            <a:off x="-2183004" y="-116698"/>
            <a:ext cx="7820097" cy="4308162"/>
          </a:xfrm>
          <a:custGeom>
            <a:avLst/>
            <a:gdLst/>
            <a:ahLst/>
            <a:cxnLst/>
            <a:rect r="r" b="b" t="t" l="l"/>
            <a:pathLst>
              <a:path h="4308162" w="7820097">
                <a:moveTo>
                  <a:pt x="0" y="0"/>
                </a:moveTo>
                <a:lnTo>
                  <a:pt x="7820096" y="0"/>
                </a:lnTo>
                <a:lnTo>
                  <a:pt x="7820096" y="4308162"/>
                </a:lnTo>
                <a:lnTo>
                  <a:pt x="0" y="430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464871" y="658709"/>
            <a:ext cx="10794429" cy="8906928"/>
            <a:chOff x="0" y="0"/>
            <a:chExt cx="4915058" cy="4055617"/>
          </a:xfrm>
        </p:grpSpPr>
        <p:sp>
          <p:nvSpPr>
            <p:cNvPr name="Freeform 5" id="5"/>
            <p:cNvSpPr/>
            <p:nvPr/>
          </p:nvSpPr>
          <p:spPr>
            <a:xfrm flipH="false" flipV="false" rot="0">
              <a:off x="0" y="0"/>
              <a:ext cx="4915058" cy="4055617"/>
            </a:xfrm>
            <a:custGeom>
              <a:avLst/>
              <a:gdLst/>
              <a:ahLst/>
              <a:cxnLst/>
              <a:rect r="r" b="b" t="t" l="l"/>
              <a:pathLst>
                <a:path h="4055617" w="4915058">
                  <a:moveTo>
                    <a:pt x="24385" y="0"/>
                  </a:moveTo>
                  <a:lnTo>
                    <a:pt x="4890673" y="0"/>
                  </a:lnTo>
                  <a:cubicBezTo>
                    <a:pt x="4897140" y="0"/>
                    <a:pt x="4903343" y="2569"/>
                    <a:pt x="4907916" y="7142"/>
                  </a:cubicBezTo>
                  <a:cubicBezTo>
                    <a:pt x="4912489" y="11715"/>
                    <a:pt x="4915058" y="17918"/>
                    <a:pt x="4915058" y="24385"/>
                  </a:cubicBezTo>
                  <a:lnTo>
                    <a:pt x="4915058" y="4031231"/>
                  </a:lnTo>
                  <a:cubicBezTo>
                    <a:pt x="4915058" y="4037699"/>
                    <a:pt x="4912489" y="4043901"/>
                    <a:pt x="4907916" y="4048475"/>
                  </a:cubicBezTo>
                  <a:cubicBezTo>
                    <a:pt x="4903343" y="4053048"/>
                    <a:pt x="4897140" y="4055617"/>
                    <a:pt x="4890673" y="4055617"/>
                  </a:cubicBezTo>
                  <a:lnTo>
                    <a:pt x="24385" y="4055617"/>
                  </a:lnTo>
                  <a:cubicBezTo>
                    <a:pt x="17918" y="4055617"/>
                    <a:pt x="11715" y="4053048"/>
                    <a:pt x="7142" y="4048475"/>
                  </a:cubicBezTo>
                  <a:cubicBezTo>
                    <a:pt x="2569" y="4043901"/>
                    <a:pt x="0" y="4037699"/>
                    <a:pt x="0" y="4031231"/>
                  </a:cubicBezTo>
                  <a:lnTo>
                    <a:pt x="0" y="24385"/>
                  </a:lnTo>
                  <a:cubicBezTo>
                    <a:pt x="0" y="17918"/>
                    <a:pt x="2569" y="11715"/>
                    <a:pt x="7142" y="7142"/>
                  </a:cubicBezTo>
                  <a:cubicBezTo>
                    <a:pt x="11715" y="2569"/>
                    <a:pt x="17918" y="0"/>
                    <a:pt x="24385"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4915058" cy="4065142"/>
            </a:xfrm>
            <a:prstGeom prst="rect">
              <a:avLst/>
            </a:prstGeom>
          </p:spPr>
          <p:txBody>
            <a:bodyPr anchor="ctr" rtlCol="false" tIns="0" lIns="0" bIns="0" rIns="0"/>
            <a:lstStyle/>
            <a:p>
              <a:pPr algn="ctr" marL="0" indent="0" lvl="0">
                <a:lnSpc>
                  <a:spcPts val="700"/>
                </a:lnSpc>
                <a:spcBef>
                  <a:spcPct val="0"/>
                </a:spcBef>
              </a:pPr>
            </a:p>
          </p:txBody>
        </p:sp>
      </p:grpSp>
      <p:sp>
        <p:nvSpPr>
          <p:cNvPr name="Freeform 7" id="7"/>
          <p:cNvSpPr/>
          <p:nvPr/>
        </p:nvSpPr>
        <p:spPr>
          <a:xfrm flipH="false" flipV="false" rot="0">
            <a:off x="821237" y="3085155"/>
            <a:ext cx="6035818" cy="3727118"/>
          </a:xfrm>
          <a:custGeom>
            <a:avLst/>
            <a:gdLst/>
            <a:ahLst/>
            <a:cxnLst/>
            <a:rect r="r" b="b" t="t" l="l"/>
            <a:pathLst>
              <a:path h="3727118" w="6035818">
                <a:moveTo>
                  <a:pt x="0" y="0"/>
                </a:moveTo>
                <a:lnTo>
                  <a:pt x="6035818" y="0"/>
                </a:lnTo>
                <a:lnTo>
                  <a:pt x="6035818" y="3727118"/>
                </a:lnTo>
                <a:lnTo>
                  <a:pt x="0" y="3727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563358" y="3578634"/>
            <a:ext cx="4224205" cy="3008374"/>
          </a:xfrm>
          <a:prstGeom prst="rect">
            <a:avLst/>
          </a:prstGeom>
        </p:spPr>
        <p:txBody>
          <a:bodyPr anchor="t" rtlCol="false" tIns="0" lIns="0" bIns="0" rIns="0">
            <a:spAutoFit/>
          </a:bodyPr>
          <a:lstStyle/>
          <a:p>
            <a:pPr algn="ctr" marL="0" indent="0" lvl="0">
              <a:lnSpc>
                <a:spcPts val="7959"/>
              </a:lnSpc>
              <a:spcBef>
                <a:spcPct val="0"/>
              </a:spcBef>
            </a:pPr>
            <a:r>
              <a:rPr lang="en-US" sz="5685">
                <a:solidFill>
                  <a:srgbClr val="000000"/>
                </a:solidFill>
                <a:latin typeface="Roboto Bold"/>
              </a:rPr>
              <a:t>Các trường hợp trong thực tế </a:t>
            </a:r>
          </a:p>
        </p:txBody>
      </p:sp>
      <p:sp>
        <p:nvSpPr>
          <p:cNvPr name="Freeform 9" id="9"/>
          <p:cNvSpPr/>
          <p:nvPr/>
        </p:nvSpPr>
        <p:spPr>
          <a:xfrm flipH="false" flipV="false" rot="0">
            <a:off x="15946942" y="1923310"/>
            <a:ext cx="912582" cy="228145"/>
          </a:xfrm>
          <a:custGeom>
            <a:avLst/>
            <a:gdLst/>
            <a:ahLst/>
            <a:cxnLst/>
            <a:rect r="r" b="b" t="t" l="l"/>
            <a:pathLst>
              <a:path h="228145" w="912582">
                <a:moveTo>
                  <a:pt x="0" y="0"/>
                </a:moveTo>
                <a:lnTo>
                  <a:pt x="912582" y="0"/>
                </a:lnTo>
                <a:lnTo>
                  <a:pt x="912582"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7438436" y="1440708"/>
            <a:ext cx="5945958" cy="482602"/>
          </a:xfrm>
          <a:prstGeom prst="rect">
            <a:avLst/>
          </a:prstGeom>
        </p:spPr>
        <p:txBody>
          <a:bodyPr anchor="t" rtlCol="false" tIns="0" lIns="0" bIns="0" rIns="0">
            <a:spAutoFit/>
          </a:bodyPr>
          <a:lstStyle/>
          <a:p>
            <a:pPr>
              <a:lnSpc>
                <a:spcPts val="3849"/>
              </a:lnSpc>
              <a:spcBef>
                <a:spcPct val="0"/>
              </a:spcBef>
            </a:pPr>
            <a:r>
              <a:rPr lang="en-US" sz="2749">
                <a:solidFill>
                  <a:srgbClr val="000000"/>
                </a:solidFill>
                <a:latin typeface="Roboto Bold"/>
              </a:rPr>
              <a:t> 1 Tăng tương tác hồ sơ</a:t>
            </a:r>
          </a:p>
        </p:txBody>
      </p:sp>
      <p:sp>
        <p:nvSpPr>
          <p:cNvPr name="TextBox 11" id="11"/>
          <p:cNvSpPr txBox="true"/>
          <p:nvPr/>
        </p:nvSpPr>
        <p:spPr>
          <a:xfrm rot="0">
            <a:off x="7213963" y="6257309"/>
            <a:ext cx="9296245" cy="2481580"/>
          </a:xfrm>
          <a:prstGeom prst="rect">
            <a:avLst/>
          </a:prstGeom>
        </p:spPr>
        <p:txBody>
          <a:bodyPr anchor="t" rtlCol="false" tIns="0" lIns="0" bIns="0" rIns="0">
            <a:spAutoFit/>
          </a:bodyPr>
          <a:lstStyle/>
          <a:p>
            <a:pPr algn="just" marL="604516" indent="-302258" lvl="1">
              <a:lnSpc>
                <a:spcPts val="3919"/>
              </a:lnSpc>
              <a:buFont typeface="Arial"/>
              <a:buChar char="•"/>
            </a:pPr>
            <a:r>
              <a:rPr lang="en-US" sz="2799" spc="-27">
                <a:solidFill>
                  <a:srgbClr val="000000"/>
                </a:solidFill>
                <a:latin typeface="Roboto Italics"/>
              </a:rPr>
              <a:t>Thu hút 40 triệu thành viên mới trong nửa đầu năm 2015.</a:t>
            </a:r>
          </a:p>
          <a:p>
            <a:pPr algn="just" marL="604516" indent="-302258" lvl="1">
              <a:lnSpc>
                <a:spcPts val="3919"/>
              </a:lnSpc>
              <a:buFont typeface="Arial"/>
              <a:buChar char="•"/>
            </a:pPr>
            <a:r>
              <a:rPr lang="en-US" sz="2799" spc="-27">
                <a:solidFill>
                  <a:srgbClr val="000000"/>
                </a:solidFill>
                <a:latin typeface="Roboto Italics"/>
              </a:rPr>
              <a:t>Doanh thu hơn 700 triệu đô la vào năm 2020.</a:t>
            </a:r>
          </a:p>
          <a:p>
            <a:pPr algn="just" marL="604516" indent="-302258" lvl="1">
              <a:lnSpc>
                <a:spcPts val="3919"/>
              </a:lnSpc>
              <a:spcBef>
                <a:spcPct val="0"/>
              </a:spcBef>
              <a:buFont typeface="Arial"/>
              <a:buChar char="•"/>
            </a:pPr>
            <a:r>
              <a:rPr lang="en-US" sz="2799" spc="-27">
                <a:solidFill>
                  <a:srgbClr val="000000"/>
                </a:solidFill>
                <a:latin typeface="Roboto Italics"/>
              </a:rPr>
              <a:t>Chủ yếu nhờ sự tận dụng thông tin người dùng thông qua Big Data.</a:t>
            </a:r>
          </a:p>
          <a:p>
            <a:pPr algn="just" marL="0" indent="0" lvl="0">
              <a:lnSpc>
                <a:spcPts val="3919"/>
              </a:lnSpc>
              <a:spcBef>
                <a:spcPct val="0"/>
              </a:spcBef>
            </a:pPr>
          </a:p>
        </p:txBody>
      </p:sp>
      <p:sp>
        <p:nvSpPr>
          <p:cNvPr name="TextBox 12" id="12"/>
          <p:cNvSpPr txBox="true"/>
          <p:nvPr/>
        </p:nvSpPr>
        <p:spPr>
          <a:xfrm rot="0">
            <a:off x="7562280" y="5622309"/>
            <a:ext cx="6252461" cy="482600"/>
          </a:xfrm>
          <a:prstGeom prst="rect">
            <a:avLst/>
          </a:prstGeom>
        </p:spPr>
        <p:txBody>
          <a:bodyPr anchor="t" rtlCol="false" tIns="0" lIns="0" bIns="0" rIns="0">
            <a:spAutoFit/>
          </a:bodyPr>
          <a:lstStyle/>
          <a:p>
            <a:pPr>
              <a:lnSpc>
                <a:spcPts val="3850"/>
              </a:lnSpc>
              <a:spcBef>
                <a:spcPct val="0"/>
              </a:spcBef>
            </a:pPr>
            <a:r>
              <a:rPr lang="en-US" sz="2750">
                <a:solidFill>
                  <a:srgbClr val="000000"/>
                </a:solidFill>
                <a:latin typeface="Roboto Bold"/>
              </a:rPr>
              <a:t>3 Tối ưu quảng cáo và tăng doanh thu</a:t>
            </a:r>
          </a:p>
        </p:txBody>
      </p:sp>
      <p:sp>
        <p:nvSpPr>
          <p:cNvPr name="TextBox 13" id="13"/>
          <p:cNvSpPr txBox="true"/>
          <p:nvPr/>
        </p:nvSpPr>
        <p:spPr>
          <a:xfrm rot="0">
            <a:off x="7213963" y="2720010"/>
            <a:ext cx="9296245" cy="2976887"/>
          </a:xfrm>
          <a:prstGeom prst="rect">
            <a:avLst/>
          </a:prstGeom>
        </p:spPr>
        <p:txBody>
          <a:bodyPr anchor="t" rtlCol="false" tIns="0" lIns="0" bIns="0" rIns="0">
            <a:spAutoFit/>
          </a:bodyPr>
          <a:lstStyle/>
          <a:p>
            <a:pPr algn="just">
              <a:lnSpc>
                <a:spcPts val="3919"/>
              </a:lnSpc>
            </a:pPr>
            <a:r>
              <a:rPr lang="en-US" sz="2799" spc="-27">
                <a:solidFill>
                  <a:srgbClr val="000000"/>
                </a:solidFill>
                <a:latin typeface="Roboto Italics"/>
              </a:rPr>
              <a:t>Tối ưu hóa tìm việc</a:t>
            </a:r>
          </a:p>
          <a:p>
            <a:pPr algn="just" marL="604460" indent="-302230" lvl="1">
              <a:lnSpc>
                <a:spcPts val="3919"/>
              </a:lnSpc>
              <a:buFont typeface="Arial"/>
              <a:buChar char="•"/>
            </a:pPr>
            <a:r>
              <a:rPr lang="en-US" sz="2799" spc="-27">
                <a:solidFill>
                  <a:srgbClr val="000000"/>
                </a:solidFill>
                <a:latin typeface="Roboto Italics"/>
              </a:rPr>
              <a:t>Phân tích Dữ liệu lớn để hiểu nhu cầu và mong muốn người dùng.</a:t>
            </a:r>
          </a:p>
          <a:p>
            <a:pPr algn="just" marL="604460" indent="-302230" lvl="1">
              <a:lnSpc>
                <a:spcPts val="3919"/>
              </a:lnSpc>
              <a:buFont typeface="Arial"/>
              <a:buChar char="•"/>
            </a:pPr>
            <a:r>
              <a:rPr lang="en-US" sz="2799" spc="-27">
                <a:solidFill>
                  <a:srgbClr val="000000"/>
                </a:solidFill>
                <a:latin typeface="Roboto Italics"/>
              </a:rPr>
              <a:t>Tạo tính năng xem ai đã xem hồ sơ, nâng cao trải nghiệm tìm kiếm việc làm.</a:t>
            </a:r>
          </a:p>
          <a:p>
            <a:pPr algn="just" marL="0" indent="0" lvl="0">
              <a:lnSpc>
                <a:spcPts val="3919"/>
              </a:lnSpc>
              <a:spcBef>
                <a:spcPct val="0"/>
              </a:spcBef>
            </a:pPr>
          </a:p>
        </p:txBody>
      </p:sp>
      <p:sp>
        <p:nvSpPr>
          <p:cNvPr name="TextBox 14" id="14"/>
          <p:cNvSpPr txBox="true"/>
          <p:nvPr/>
        </p:nvSpPr>
        <p:spPr>
          <a:xfrm rot="0">
            <a:off x="7562280" y="2085008"/>
            <a:ext cx="3836623" cy="482602"/>
          </a:xfrm>
          <a:prstGeom prst="rect">
            <a:avLst/>
          </a:prstGeom>
        </p:spPr>
        <p:txBody>
          <a:bodyPr anchor="t" rtlCol="false" tIns="0" lIns="0" bIns="0" rIns="0">
            <a:spAutoFit/>
          </a:bodyPr>
          <a:lstStyle/>
          <a:p>
            <a:pPr>
              <a:lnSpc>
                <a:spcPts val="3849"/>
              </a:lnSpc>
              <a:spcBef>
                <a:spcPct val="0"/>
              </a:spcBef>
            </a:pPr>
            <a:r>
              <a:rPr lang="en-US" sz="2749">
                <a:solidFill>
                  <a:srgbClr val="000000"/>
                </a:solidFill>
                <a:latin typeface="Roboto Bold"/>
              </a:rPr>
              <a:t>2 Tối ưu hóa tìm việc</a:t>
            </a:r>
          </a:p>
        </p:txBody>
      </p:sp>
      <p:sp>
        <p:nvSpPr>
          <p:cNvPr name="Freeform 15" id="15"/>
          <p:cNvSpPr/>
          <p:nvPr/>
        </p:nvSpPr>
        <p:spPr>
          <a:xfrm flipH="false" flipV="false" rot="-2533475">
            <a:off x="14640608" y="8018200"/>
            <a:ext cx="3896408" cy="2146567"/>
          </a:xfrm>
          <a:custGeom>
            <a:avLst/>
            <a:gdLst/>
            <a:ahLst/>
            <a:cxnLst/>
            <a:rect r="r" b="b" t="t" l="l"/>
            <a:pathLst>
              <a:path h="2146567" w="3896408">
                <a:moveTo>
                  <a:pt x="0" y="0"/>
                </a:moveTo>
                <a:lnTo>
                  <a:pt x="3896408" y="0"/>
                </a:lnTo>
                <a:lnTo>
                  <a:pt x="3896408" y="2146567"/>
                </a:lnTo>
                <a:lnTo>
                  <a:pt x="0" y="21465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2179028" y="8535034"/>
            <a:ext cx="4224205" cy="989074"/>
          </a:xfrm>
          <a:prstGeom prst="rect">
            <a:avLst/>
          </a:prstGeom>
        </p:spPr>
        <p:txBody>
          <a:bodyPr anchor="t" rtlCol="false" tIns="0" lIns="0" bIns="0" rIns="0">
            <a:spAutoFit/>
          </a:bodyPr>
          <a:lstStyle/>
          <a:p>
            <a:pPr algn="ctr" marL="0" indent="0" lvl="0">
              <a:lnSpc>
                <a:spcPts val="7959"/>
              </a:lnSpc>
              <a:spcBef>
                <a:spcPct val="0"/>
              </a:spcBef>
            </a:pPr>
            <a:r>
              <a:rPr lang="en-US" sz="5685">
                <a:solidFill>
                  <a:srgbClr val="000000"/>
                </a:solidFill>
                <a:latin typeface="Roboto Bold"/>
              </a:rPr>
              <a:t>LinkedIn</a:t>
            </a:r>
          </a:p>
        </p:txBody>
      </p:sp>
    </p:spTree>
  </p:cSld>
  <p:clrMapOvr>
    <a:masterClrMapping/>
  </p:clrMapOvr>
  <p:transition spd="fast">
    <p:circl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8100000">
            <a:off x="-2183004" y="-116698"/>
            <a:ext cx="7820097" cy="4308162"/>
          </a:xfrm>
          <a:custGeom>
            <a:avLst/>
            <a:gdLst/>
            <a:ahLst/>
            <a:cxnLst/>
            <a:rect r="r" b="b" t="t" l="l"/>
            <a:pathLst>
              <a:path h="4308162" w="7820097">
                <a:moveTo>
                  <a:pt x="0" y="0"/>
                </a:moveTo>
                <a:lnTo>
                  <a:pt x="7820096" y="0"/>
                </a:lnTo>
                <a:lnTo>
                  <a:pt x="7820096" y="4308162"/>
                </a:lnTo>
                <a:lnTo>
                  <a:pt x="0" y="430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854906" y="1028700"/>
            <a:ext cx="13433094" cy="8062784"/>
            <a:chOff x="0" y="0"/>
            <a:chExt cx="6116529" cy="3671250"/>
          </a:xfrm>
        </p:grpSpPr>
        <p:sp>
          <p:nvSpPr>
            <p:cNvPr name="Freeform 5" id="5"/>
            <p:cNvSpPr/>
            <p:nvPr/>
          </p:nvSpPr>
          <p:spPr>
            <a:xfrm flipH="false" flipV="false" rot="0">
              <a:off x="0" y="0"/>
              <a:ext cx="6116529" cy="3671250"/>
            </a:xfrm>
            <a:custGeom>
              <a:avLst/>
              <a:gdLst/>
              <a:ahLst/>
              <a:cxnLst/>
              <a:rect r="r" b="b" t="t" l="l"/>
              <a:pathLst>
                <a:path h="3671250" w="6116529">
                  <a:moveTo>
                    <a:pt x="19595" y="0"/>
                  </a:moveTo>
                  <a:lnTo>
                    <a:pt x="6096934" y="0"/>
                  </a:lnTo>
                  <a:cubicBezTo>
                    <a:pt x="6102131" y="0"/>
                    <a:pt x="6107115" y="2064"/>
                    <a:pt x="6110790" y="5739"/>
                  </a:cubicBezTo>
                  <a:cubicBezTo>
                    <a:pt x="6114464" y="9414"/>
                    <a:pt x="6116529" y="14398"/>
                    <a:pt x="6116529" y="19595"/>
                  </a:cubicBezTo>
                  <a:lnTo>
                    <a:pt x="6116529" y="3651655"/>
                  </a:lnTo>
                  <a:cubicBezTo>
                    <a:pt x="6116529" y="3656852"/>
                    <a:pt x="6114464" y="3661836"/>
                    <a:pt x="6110790" y="3665511"/>
                  </a:cubicBezTo>
                  <a:cubicBezTo>
                    <a:pt x="6107115" y="3669186"/>
                    <a:pt x="6102131" y="3671250"/>
                    <a:pt x="6096934" y="3671250"/>
                  </a:cubicBezTo>
                  <a:lnTo>
                    <a:pt x="19595" y="3671250"/>
                  </a:lnTo>
                  <a:cubicBezTo>
                    <a:pt x="14398" y="3671250"/>
                    <a:pt x="9414" y="3669186"/>
                    <a:pt x="5739" y="3665511"/>
                  </a:cubicBezTo>
                  <a:cubicBezTo>
                    <a:pt x="2064" y="3661836"/>
                    <a:pt x="0" y="3656852"/>
                    <a:pt x="0" y="3651655"/>
                  </a:cubicBezTo>
                  <a:lnTo>
                    <a:pt x="0" y="19595"/>
                  </a:lnTo>
                  <a:cubicBezTo>
                    <a:pt x="0" y="14398"/>
                    <a:pt x="2064" y="9414"/>
                    <a:pt x="5739" y="5739"/>
                  </a:cubicBezTo>
                  <a:cubicBezTo>
                    <a:pt x="9414" y="2064"/>
                    <a:pt x="14398" y="0"/>
                    <a:pt x="19595"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6116529" cy="3680775"/>
            </a:xfrm>
            <a:prstGeom prst="rect">
              <a:avLst/>
            </a:prstGeom>
          </p:spPr>
          <p:txBody>
            <a:bodyPr anchor="ctr" rtlCol="false" tIns="0" lIns="0" bIns="0" rIns="0"/>
            <a:lstStyle/>
            <a:p>
              <a:pPr algn="ctr" marL="0" indent="0" lvl="0">
                <a:lnSpc>
                  <a:spcPts val="700"/>
                </a:lnSpc>
                <a:spcBef>
                  <a:spcPct val="0"/>
                </a:spcBef>
              </a:pPr>
            </a:p>
          </p:txBody>
        </p:sp>
      </p:grpSp>
      <p:sp>
        <p:nvSpPr>
          <p:cNvPr name="Freeform 7" id="7"/>
          <p:cNvSpPr/>
          <p:nvPr/>
        </p:nvSpPr>
        <p:spPr>
          <a:xfrm flipH="false" flipV="false" rot="0">
            <a:off x="402220" y="3278441"/>
            <a:ext cx="5526047" cy="3412334"/>
          </a:xfrm>
          <a:custGeom>
            <a:avLst/>
            <a:gdLst/>
            <a:ahLst/>
            <a:cxnLst/>
            <a:rect r="r" b="b" t="t" l="l"/>
            <a:pathLst>
              <a:path h="3412334" w="5526047">
                <a:moveTo>
                  <a:pt x="0" y="0"/>
                </a:moveTo>
                <a:lnTo>
                  <a:pt x="5526046" y="0"/>
                </a:lnTo>
                <a:lnTo>
                  <a:pt x="5526046" y="3412334"/>
                </a:lnTo>
                <a:lnTo>
                  <a:pt x="0" y="34123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3484436"/>
            <a:ext cx="4224205" cy="3008374"/>
          </a:xfrm>
          <a:prstGeom prst="rect">
            <a:avLst/>
          </a:prstGeom>
        </p:spPr>
        <p:txBody>
          <a:bodyPr anchor="t" rtlCol="false" tIns="0" lIns="0" bIns="0" rIns="0">
            <a:spAutoFit/>
          </a:bodyPr>
          <a:lstStyle/>
          <a:p>
            <a:pPr algn="ctr" marL="0" indent="0" lvl="0">
              <a:lnSpc>
                <a:spcPts val="7959"/>
              </a:lnSpc>
              <a:spcBef>
                <a:spcPct val="0"/>
              </a:spcBef>
            </a:pPr>
            <a:r>
              <a:rPr lang="en-US" sz="5685">
                <a:solidFill>
                  <a:srgbClr val="000000"/>
                </a:solidFill>
                <a:latin typeface="Roboto Bold"/>
              </a:rPr>
              <a:t>Challenge đối với dữ liệu lớn</a:t>
            </a:r>
          </a:p>
        </p:txBody>
      </p:sp>
      <p:sp>
        <p:nvSpPr>
          <p:cNvPr name="Freeform 9" id="9"/>
          <p:cNvSpPr/>
          <p:nvPr/>
        </p:nvSpPr>
        <p:spPr>
          <a:xfrm flipH="false" flipV="false" rot="0">
            <a:off x="15946942" y="1923310"/>
            <a:ext cx="912582" cy="228145"/>
          </a:xfrm>
          <a:custGeom>
            <a:avLst/>
            <a:gdLst/>
            <a:ahLst/>
            <a:cxnLst/>
            <a:rect r="r" b="b" t="t" l="l"/>
            <a:pathLst>
              <a:path h="228145" w="912582">
                <a:moveTo>
                  <a:pt x="0" y="0"/>
                </a:moveTo>
                <a:lnTo>
                  <a:pt x="912582" y="0"/>
                </a:lnTo>
                <a:lnTo>
                  <a:pt x="912582"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6229794" y="1890471"/>
            <a:ext cx="2914206" cy="464820"/>
          </a:xfrm>
          <a:prstGeom prst="rect">
            <a:avLst/>
          </a:prstGeom>
        </p:spPr>
        <p:txBody>
          <a:bodyPr anchor="t" rtlCol="false" tIns="0" lIns="0" bIns="0" rIns="0">
            <a:spAutoFit/>
          </a:bodyPr>
          <a:lstStyle/>
          <a:p>
            <a:pPr>
              <a:lnSpc>
                <a:spcPts val="3779"/>
              </a:lnSpc>
              <a:spcBef>
                <a:spcPct val="0"/>
              </a:spcBef>
            </a:pPr>
            <a:r>
              <a:rPr lang="en-US" sz="2700">
                <a:solidFill>
                  <a:srgbClr val="000000"/>
                </a:solidFill>
                <a:latin typeface="Roboto Bold"/>
              </a:rPr>
              <a:t> Truyền dữ liệu:</a:t>
            </a:r>
          </a:p>
        </p:txBody>
      </p:sp>
      <p:sp>
        <p:nvSpPr>
          <p:cNvPr name="TextBox 11" id="11"/>
          <p:cNvSpPr txBox="true"/>
          <p:nvPr/>
        </p:nvSpPr>
        <p:spPr>
          <a:xfrm rot="0">
            <a:off x="11149158" y="2580664"/>
            <a:ext cx="6642274" cy="2277110"/>
          </a:xfrm>
          <a:prstGeom prst="rect">
            <a:avLst/>
          </a:prstGeom>
        </p:spPr>
        <p:txBody>
          <a:bodyPr anchor="t" rtlCol="false" tIns="0" lIns="0" bIns="0" rIns="0">
            <a:spAutoFit/>
          </a:bodyPr>
          <a:lstStyle/>
          <a:p>
            <a:pPr algn="just" marL="561341" indent="-280670" lvl="1">
              <a:lnSpc>
                <a:spcPts val="3640"/>
              </a:lnSpc>
              <a:buFont typeface="Arial"/>
              <a:buChar char="•"/>
            </a:pPr>
            <a:r>
              <a:rPr lang="en-US" sz="2600" spc="-26">
                <a:solidFill>
                  <a:srgbClr val="000000"/>
                </a:solidFill>
                <a:latin typeface="Roboto Italics"/>
              </a:rPr>
              <a:t>Cần tích hợp với thời gian thực và cung cấp xử lý nhanh hơn.</a:t>
            </a:r>
          </a:p>
          <a:p>
            <a:pPr algn="just" marL="561341" indent="-280670" lvl="1">
              <a:lnSpc>
                <a:spcPts val="3640"/>
              </a:lnSpc>
              <a:buFont typeface="Arial"/>
              <a:buChar char="•"/>
            </a:pPr>
            <a:r>
              <a:rPr lang="en-US" sz="2600" spc="-26">
                <a:solidFill>
                  <a:srgbClr val="000000"/>
                </a:solidFill>
                <a:latin typeface="Roboto Italics"/>
              </a:rPr>
              <a:t>Giao diện lập trình ngắn gọn và tiết kiệm năng lượng là cần thiết.</a:t>
            </a:r>
          </a:p>
          <a:p>
            <a:pPr algn="just" marL="0" indent="0" lvl="0">
              <a:lnSpc>
                <a:spcPts val="3640"/>
              </a:lnSpc>
              <a:spcBef>
                <a:spcPct val="0"/>
              </a:spcBef>
            </a:pPr>
          </a:p>
        </p:txBody>
      </p:sp>
      <p:sp>
        <p:nvSpPr>
          <p:cNvPr name="TextBox 12" id="12"/>
          <p:cNvSpPr txBox="true"/>
          <p:nvPr/>
        </p:nvSpPr>
        <p:spPr>
          <a:xfrm rot="0">
            <a:off x="11738927" y="1890471"/>
            <a:ext cx="4328867" cy="464820"/>
          </a:xfrm>
          <a:prstGeom prst="rect">
            <a:avLst/>
          </a:prstGeom>
        </p:spPr>
        <p:txBody>
          <a:bodyPr anchor="t" rtlCol="false" tIns="0" lIns="0" bIns="0" rIns="0">
            <a:spAutoFit/>
          </a:bodyPr>
          <a:lstStyle/>
          <a:p>
            <a:pPr>
              <a:lnSpc>
                <a:spcPts val="3779"/>
              </a:lnSpc>
              <a:spcBef>
                <a:spcPct val="0"/>
              </a:spcBef>
            </a:pPr>
            <a:r>
              <a:rPr lang="en-US" sz="2700">
                <a:solidFill>
                  <a:srgbClr val="000000"/>
                </a:solidFill>
                <a:latin typeface="Roboto Bold"/>
              </a:rPr>
              <a:t>Nền tảng Big Data:</a:t>
            </a:r>
          </a:p>
        </p:txBody>
      </p:sp>
      <p:sp>
        <p:nvSpPr>
          <p:cNvPr name="TextBox 13" id="13"/>
          <p:cNvSpPr txBox="true"/>
          <p:nvPr/>
        </p:nvSpPr>
        <p:spPr>
          <a:xfrm rot="0">
            <a:off x="6015031" y="5693924"/>
            <a:ext cx="4987917" cy="3191511"/>
          </a:xfrm>
          <a:prstGeom prst="rect">
            <a:avLst/>
          </a:prstGeom>
        </p:spPr>
        <p:txBody>
          <a:bodyPr anchor="t" rtlCol="false" tIns="0" lIns="0" bIns="0" rIns="0">
            <a:spAutoFit/>
          </a:bodyPr>
          <a:lstStyle/>
          <a:p>
            <a:pPr algn="just" marL="561336" indent="-280668" lvl="1">
              <a:lnSpc>
                <a:spcPts val="3639"/>
              </a:lnSpc>
              <a:buFont typeface="Arial"/>
              <a:buChar char="•"/>
            </a:pPr>
            <a:r>
              <a:rPr lang="en-US" sz="2599" spc="-25">
                <a:solidFill>
                  <a:srgbClr val="000000"/>
                </a:solidFill>
                <a:latin typeface="Roboto Italics"/>
              </a:rPr>
              <a:t>Thách thức khi dữ liệu tăng nhanh gây áp lực cho ứng dụng thời gian thực. </a:t>
            </a:r>
          </a:p>
          <a:p>
            <a:pPr algn="just" marL="561336" indent="-280668" lvl="1">
              <a:lnSpc>
                <a:spcPts val="3639"/>
              </a:lnSpc>
              <a:buFont typeface="Arial"/>
              <a:buChar char="•"/>
            </a:pPr>
            <a:r>
              <a:rPr lang="en-US" sz="2599" spc="-25">
                <a:solidFill>
                  <a:srgbClr val="000000"/>
                </a:solidFill>
                <a:latin typeface="Roboto Italics"/>
              </a:rPr>
              <a:t>Cần phát triển phương pháp hiệu quả trong xử lý luồng dữ liệu.</a:t>
            </a:r>
          </a:p>
          <a:p>
            <a:pPr algn="just" marL="0" indent="0" lvl="0">
              <a:lnSpc>
                <a:spcPts val="3639"/>
              </a:lnSpc>
              <a:spcBef>
                <a:spcPct val="0"/>
              </a:spcBef>
            </a:pPr>
          </a:p>
        </p:txBody>
      </p:sp>
      <p:sp>
        <p:nvSpPr>
          <p:cNvPr name="TextBox 14" id="14"/>
          <p:cNvSpPr txBox="true"/>
          <p:nvPr/>
        </p:nvSpPr>
        <p:spPr>
          <a:xfrm rot="0">
            <a:off x="6284968" y="4993386"/>
            <a:ext cx="4425259" cy="464820"/>
          </a:xfrm>
          <a:prstGeom prst="rect">
            <a:avLst/>
          </a:prstGeom>
        </p:spPr>
        <p:txBody>
          <a:bodyPr anchor="t" rtlCol="false" tIns="0" lIns="0" bIns="0" rIns="0">
            <a:spAutoFit/>
          </a:bodyPr>
          <a:lstStyle/>
          <a:p>
            <a:pPr>
              <a:lnSpc>
                <a:spcPts val="3779"/>
              </a:lnSpc>
              <a:spcBef>
                <a:spcPct val="0"/>
              </a:spcBef>
            </a:pPr>
            <a:r>
              <a:rPr lang="en-US" sz="2700">
                <a:solidFill>
                  <a:srgbClr val="000000"/>
                </a:solidFill>
                <a:latin typeface="Roboto Bold"/>
              </a:rPr>
              <a:t>Tốc độ xử lý thời gian thực:</a:t>
            </a:r>
          </a:p>
        </p:txBody>
      </p:sp>
      <p:sp>
        <p:nvSpPr>
          <p:cNvPr name="Freeform 15" id="15"/>
          <p:cNvSpPr/>
          <p:nvPr/>
        </p:nvSpPr>
        <p:spPr>
          <a:xfrm flipH="false" flipV="false" rot="-2533475">
            <a:off x="14640608" y="8018200"/>
            <a:ext cx="3896408" cy="2146567"/>
          </a:xfrm>
          <a:custGeom>
            <a:avLst/>
            <a:gdLst/>
            <a:ahLst/>
            <a:cxnLst/>
            <a:rect r="r" b="b" t="t" l="l"/>
            <a:pathLst>
              <a:path h="2146567" w="3896408">
                <a:moveTo>
                  <a:pt x="0" y="0"/>
                </a:moveTo>
                <a:lnTo>
                  <a:pt x="3896408" y="0"/>
                </a:lnTo>
                <a:lnTo>
                  <a:pt x="3896408" y="2146567"/>
                </a:lnTo>
                <a:lnTo>
                  <a:pt x="0" y="21465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6015031" y="2584330"/>
            <a:ext cx="4987917" cy="2277053"/>
          </a:xfrm>
          <a:prstGeom prst="rect">
            <a:avLst/>
          </a:prstGeom>
        </p:spPr>
        <p:txBody>
          <a:bodyPr anchor="t" rtlCol="false" tIns="0" lIns="0" bIns="0" rIns="0">
            <a:spAutoFit/>
          </a:bodyPr>
          <a:lstStyle/>
          <a:p>
            <a:pPr marL="561826" indent="-280913" lvl="1">
              <a:lnSpc>
                <a:spcPts val="3643"/>
              </a:lnSpc>
              <a:buFont typeface="Arial"/>
              <a:buChar char="•"/>
            </a:pPr>
            <a:r>
              <a:rPr lang="en-US" sz="2602" spc="-26">
                <a:solidFill>
                  <a:srgbClr val="000000"/>
                </a:solidFill>
                <a:latin typeface="Roboto Italics"/>
              </a:rPr>
              <a:t>Chi phí cao khi truyền dữ liệu lớn.</a:t>
            </a:r>
          </a:p>
          <a:p>
            <a:pPr marL="561826" indent="-280913" lvl="1">
              <a:lnSpc>
                <a:spcPts val="3643"/>
              </a:lnSpc>
              <a:buFont typeface="Arial"/>
              <a:buChar char="•"/>
            </a:pPr>
            <a:r>
              <a:rPr lang="en-US" sz="2602" spc="-26">
                <a:solidFill>
                  <a:srgbClr val="000000"/>
                </a:solidFill>
                <a:latin typeface="Roboto Italics"/>
              </a:rPr>
              <a:t>N</a:t>
            </a:r>
            <a:r>
              <a:rPr lang="en-US" sz="2602" spc="-26">
                <a:solidFill>
                  <a:srgbClr val="000000"/>
                </a:solidFill>
                <a:latin typeface="Roboto Italics"/>
              </a:rPr>
              <a:t>âng cao hiệu quả truyền dữ liệu là quan trọng.</a:t>
            </a:r>
          </a:p>
          <a:p>
            <a:pPr marL="0" indent="0" lvl="0">
              <a:lnSpc>
                <a:spcPts val="3643"/>
              </a:lnSpc>
              <a:spcBef>
                <a:spcPct val="0"/>
              </a:spcBef>
            </a:pPr>
          </a:p>
        </p:txBody>
      </p:sp>
      <p:sp>
        <p:nvSpPr>
          <p:cNvPr name="TextBox 17" id="17"/>
          <p:cNvSpPr txBox="true"/>
          <p:nvPr/>
        </p:nvSpPr>
        <p:spPr>
          <a:xfrm rot="0">
            <a:off x="11738927" y="4993386"/>
            <a:ext cx="5729745" cy="464820"/>
          </a:xfrm>
          <a:prstGeom prst="rect">
            <a:avLst/>
          </a:prstGeom>
        </p:spPr>
        <p:txBody>
          <a:bodyPr anchor="t" rtlCol="false" tIns="0" lIns="0" bIns="0" rIns="0">
            <a:spAutoFit/>
          </a:bodyPr>
          <a:lstStyle/>
          <a:p>
            <a:pPr>
              <a:lnSpc>
                <a:spcPts val="3779"/>
              </a:lnSpc>
              <a:spcBef>
                <a:spcPct val="0"/>
              </a:spcBef>
            </a:pPr>
            <a:r>
              <a:rPr lang="en-US" sz="2700">
                <a:solidFill>
                  <a:srgbClr val="000000"/>
                </a:solidFill>
                <a:latin typeface="Roboto Bold"/>
              </a:rPr>
              <a:t>Bảo mật dữ liệu và quyền riêng tư:</a:t>
            </a:r>
          </a:p>
        </p:txBody>
      </p:sp>
      <p:sp>
        <p:nvSpPr>
          <p:cNvPr name="TextBox 18" id="18"/>
          <p:cNvSpPr txBox="true"/>
          <p:nvPr/>
        </p:nvSpPr>
        <p:spPr>
          <a:xfrm rot="0">
            <a:off x="11149158" y="5686806"/>
            <a:ext cx="6642274" cy="3191511"/>
          </a:xfrm>
          <a:prstGeom prst="rect">
            <a:avLst/>
          </a:prstGeom>
        </p:spPr>
        <p:txBody>
          <a:bodyPr anchor="t" rtlCol="false" tIns="0" lIns="0" bIns="0" rIns="0">
            <a:spAutoFit/>
          </a:bodyPr>
          <a:lstStyle/>
          <a:p>
            <a:pPr algn="just" marL="561336" indent="-280668" lvl="1">
              <a:lnSpc>
                <a:spcPts val="3639"/>
              </a:lnSpc>
              <a:buFont typeface="Arial"/>
              <a:buChar char="•"/>
            </a:pPr>
            <a:r>
              <a:rPr lang="en-US" sz="2599" spc="-25">
                <a:solidFill>
                  <a:srgbClr val="000000"/>
                </a:solidFill>
                <a:latin typeface="Roboto Italics"/>
              </a:rPr>
              <a:t>Vấn đề quan trọng với nhiều rủi ro, từ thông tin cá nhân đến bí mật an ninh quốc gia.</a:t>
            </a:r>
          </a:p>
          <a:p>
            <a:pPr algn="just" marL="561336" indent="-280668" lvl="1">
              <a:lnSpc>
                <a:spcPts val="3639"/>
              </a:lnSpc>
              <a:buFont typeface="Arial"/>
              <a:buChar char="•"/>
            </a:pPr>
            <a:r>
              <a:rPr lang="en-US" sz="2599" spc="-25">
                <a:solidFill>
                  <a:srgbClr val="000000"/>
                </a:solidFill>
                <a:latin typeface="Roboto Italics"/>
              </a:rPr>
              <a:t>Giải quyết bằng công cụ kỹ thuật và chính sách an ninh dữ liệu.</a:t>
            </a:r>
          </a:p>
          <a:p>
            <a:pPr algn="just" marL="561336" indent="-280668" lvl="1">
              <a:lnSpc>
                <a:spcPts val="3639"/>
              </a:lnSpc>
              <a:buFont typeface="Arial"/>
              <a:buChar char="•"/>
            </a:pPr>
            <a:r>
              <a:rPr lang="en-US" sz="2599" spc="-25">
                <a:solidFill>
                  <a:srgbClr val="000000"/>
                </a:solidFill>
                <a:latin typeface="Roboto Italics"/>
              </a:rPr>
              <a:t>Cần cân bằng giữa truy cập và xử lý dữ liệu để đảm bảo an toàn và quyền riêng tư.</a:t>
            </a:r>
          </a:p>
          <a:p>
            <a:pPr algn="just" marL="0" indent="0" lvl="0">
              <a:lnSpc>
                <a:spcPts val="3639"/>
              </a:lnSpc>
              <a:spcBef>
                <a:spcPct val="0"/>
              </a:spcBef>
            </a:pPr>
          </a:p>
        </p:txBody>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980222" y="248566"/>
            <a:ext cx="15768930" cy="9737314"/>
          </a:xfrm>
          <a:custGeom>
            <a:avLst/>
            <a:gdLst/>
            <a:ahLst/>
            <a:cxnLst/>
            <a:rect r="r" b="b" t="t" l="l"/>
            <a:pathLst>
              <a:path h="9737314" w="15768930">
                <a:moveTo>
                  <a:pt x="0" y="0"/>
                </a:moveTo>
                <a:lnTo>
                  <a:pt x="15768930" y="0"/>
                </a:lnTo>
                <a:lnTo>
                  <a:pt x="15768930" y="9737315"/>
                </a:lnTo>
                <a:lnTo>
                  <a:pt x="0" y="97373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60502" y="248566"/>
            <a:ext cx="5456124" cy="1700931"/>
            <a:chOff x="0" y="0"/>
            <a:chExt cx="1962273" cy="611733"/>
          </a:xfrm>
        </p:grpSpPr>
        <p:sp>
          <p:nvSpPr>
            <p:cNvPr name="Freeform 5" id="5"/>
            <p:cNvSpPr/>
            <p:nvPr/>
          </p:nvSpPr>
          <p:spPr>
            <a:xfrm flipH="false" flipV="false" rot="0">
              <a:off x="0" y="0"/>
              <a:ext cx="1962273" cy="611733"/>
            </a:xfrm>
            <a:custGeom>
              <a:avLst/>
              <a:gdLst/>
              <a:ahLst/>
              <a:cxnLst/>
              <a:rect r="r" b="b" t="t" l="l"/>
              <a:pathLst>
                <a:path h="611733" w="196227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1962273" cy="621258"/>
            </a:xfrm>
            <a:prstGeom prst="rect">
              <a:avLst/>
            </a:prstGeom>
          </p:spPr>
          <p:txBody>
            <a:bodyPr anchor="ctr" rtlCol="false" tIns="0" lIns="0" bIns="0" rIns="0"/>
            <a:lstStyle/>
            <a:p>
              <a:pPr algn="ctr" marL="0" indent="0" lvl="0">
                <a:lnSpc>
                  <a:spcPts val="700"/>
                </a:lnSpc>
                <a:spcBef>
                  <a:spcPct val="0"/>
                </a:spcBef>
              </a:pPr>
            </a:p>
          </p:txBody>
        </p:sp>
      </p:grpSp>
      <p:sp>
        <p:nvSpPr>
          <p:cNvPr name="Freeform 7" id="7"/>
          <p:cNvSpPr/>
          <p:nvPr/>
        </p:nvSpPr>
        <p:spPr>
          <a:xfrm flipH="false" flipV="false" rot="1683888">
            <a:off x="15941323" y="5997879"/>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7219165" y="8141975"/>
            <a:ext cx="1529987" cy="2527005"/>
          </a:xfrm>
          <a:custGeom>
            <a:avLst/>
            <a:gdLst/>
            <a:ahLst/>
            <a:cxnLst/>
            <a:rect r="r" b="b" t="t" l="l"/>
            <a:pathLst>
              <a:path h="2527005" w="1529987">
                <a:moveTo>
                  <a:pt x="0" y="0"/>
                </a:moveTo>
                <a:lnTo>
                  <a:pt x="1529987" y="0"/>
                </a:lnTo>
                <a:lnTo>
                  <a:pt x="1529987" y="2527005"/>
                </a:lnTo>
                <a:lnTo>
                  <a:pt x="0" y="25270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2980222" y="2319792"/>
            <a:ext cx="14438217" cy="6891317"/>
          </a:xfrm>
          <a:prstGeom prst="rect">
            <a:avLst/>
          </a:prstGeom>
        </p:spPr>
        <p:txBody>
          <a:bodyPr anchor="t" rtlCol="false" tIns="0" lIns="0" bIns="0" rIns="0">
            <a:spAutoFit/>
          </a:bodyPr>
          <a:lstStyle/>
          <a:p>
            <a:pPr marL="769319" indent="-384659" lvl="1">
              <a:lnSpc>
                <a:spcPts val="4988"/>
              </a:lnSpc>
              <a:buFont typeface="Arial"/>
              <a:buChar char="•"/>
            </a:pPr>
            <a:r>
              <a:rPr lang="en-US" sz="3563" spc="-35">
                <a:solidFill>
                  <a:srgbClr val="000000"/>
                </a:solidFill>
                <a:latin typeface="Roboto"/>
              </a:rPr>
              <a:t>Hệ thống lưu trữ phân tán: Hadoop Distributed File System (HDFS) hoặc Amazon S3 để lưu trữ dữ liệu trên nhiều nút khác nhau.</a:t>
            </a:r>
          </a:p>
          <a:p>
            <a:pPr marL="769319" indent="-384659" lvl="1">
              <a:lnSpc>
                <a:spcPts val="4988"/>
              </a:lnSpc>
              <a:buFont typeface="Arial"/>
              <a:buChar char="•"/>
            </a:pPr>
            <a:r>
              <a:rPr lang="en-US" sz="3563" spc="-35">
                <a:solidFill>
                  <a:srgbClr val="000000"/>
                </a:solidFill>
                <a:latin typeface="Roboto"/>
              </a:rPr>
              <a:t>Công nghệ xử lý phân tán: Apache Spark hoặc Flink để xử lý dữ liệu trên nhiều nút đồng thời, giúp tăng hiệu suất và tốc độ xử lý.</a:t>
            </a:r>
          </a:p>
          <a:p>
            <a:pPr marL="769319" indent="-384659" lvl="1">
              <a:lnSpc>
                <a:spcPts val="4988"/>
              </a:lnSpc>
              <a:buFont typeface="Arial"/>
              <a:buChar char="•"/>
            </a:pPr>
            <a:r>
              <a:rPr lang="en-US" sz="3563" spc="-35">
                <a:solidFill>
                  <a:srgbClr val="000000"/>
                </a:solidFill>
                <a:latin typeface="Roboto"/>
              </a:rPr>
              <a:t>Cơ sở dữ liệu NoSQL: cơ sở dữ liệu không quan hệ như MongoDB, Cassandra, hoặc Couchbase để lưu trữ và truy xuất dữ liệu một cách hiệu quả.</a:t>
            </a:r>
          </a:p>
          <a:p>
            <a:pPr marL="769319" indent="-384659" lvl="1">
              <a:lnSpc>
                <a:spcPts val="4988"/>
              </a:lnSpc>
              <a:buFont typeface="Arial"/>
              <a:buChar char="•"/>
            </a:pPr>
            <a:r>
              <a:rPr lang="en-US" sz="3563" spc="-35">
                <a:solidFill>
                  <a:srgbClr val="000000"/>
                </a:solidFill>
                <a:latin typeface="Roboto"/>
              </a:rPr>
              <a:t>Công nghệ in-memory: lưu trữ trong bộ nhớ như Apache Ignite hoặc Redis để tăng tốc độ truy xuất dữ liệu.</a:t>
            </a:r>
          </a:p>
          <a:p>
            <a:pPr marL="769319" indent="-384659" lvl="1">
              <a:lnSpc>
                <a:spcPts val="4988"/>
              </a:lnSpc>
              <a:buFont typeface="Arial"/>
              <a:buChar char="•"/>
            </a:pPr>
            <a:r>
              <a:rPr lang="en-US" sz="3563" spc="-35">
                <a:solidFill>
                  <a:srgbClr val="000000"/>
                </a:solidFill>
                <a:latin typeface="Roboto"/>
              </a:rPr>
              <a:t>Công cụ trực quan hóa và phân tích:Tableau, Power BI, hoặc Apache Superset để phân tích và trực quan hóa dữ liệu một cách dễ dàng.</a:t>
            </a:r>
          </a:p>
        </p:txBody>
      </p:sp>
      <p:sp>
        <p:nvSpPr>
          <p:cNvPr name="TextBox 11" id="11"/>
          <p:cNvSpPr txBox="true"/>
          <p:nvPr/>
        </p:nvSpPr>
        <p:spPr>
          <a:xfrm rot="0">
            <a:off x="2373620" y="519694"/>
            <a:ext cx="4229890" cy="1092001"/>
          </a:xfrm>
          <a:prstGeom prst="rect">
            <a:avLst/>
          </a:prstGeom>
        </p:spPr>
        <p:txBody>
          <a:bodyPr anchor="t" rtlCol="false" tIns="0" lIns="0" bIns="0" rIns="0">
            <a:spAutoFit/>
          </a:bodyPr>
          <a:lstStyle/>
          <a:p>
            <a:pPr algn="ctr" marL="0" indent="0" lvl="0">
              <a:lnSpc>
                <a:spcPts val="4385"/>
              </a:lnSpc>
              <a:spcBef>
                <a:spcPct val="0"/>
              </a:spcBef>
            </a:pPr>
            <a:r>
              <a:rPr lang="en-US" sz="3132">
                <a:solidFill>
                  <a:srgbClr val="000000"/>
                </a:solidFill>
                <a:latin typeface="Roboto Bold"/>
              </a:rPr>
              <a:t>Các giải pháp cho big data</a:t>
            </a:r>
          </a:p>
        </p:txBody>
      </p:sp>
      <p:sp>
        <p:nvSpPr>
          <p:cNvPr name="Freeform 12" id="12"/>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979795" y="549686"/>
            <a:ext cx="15768930" cy="9737314"/>
          </a:xfrm>
          <a:custGeom>
            <a:avLst/>
            <a:gdLst/>
            <a:ahLst/>
            <a:cxnLst/>
            <a:rect r="r" b="b" t="t" l="l"/>
            <a:pathLst>
              <a:path h="9737314" w="15768930">
                <a:moveTo>
                  <a:pt x="0" y="0"/>
                </a:moveTo>
                <a:lnTo>
                  <a:pt x="15768931" y="0"/>
                </a:lnTo>
                <a:lnTo>
                  <a:pt x="15768931" y="9737314"/>
                </a:lnTo>
                <a:lnTo>
                  <a:pt x="0" y="97373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83888">
            <a:off x="15941323" y="5997879"/>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7219165" y="8141975"/>
            <a:ext cx="1529987" cy="2527005"/>
          </a:xfrm>
          <a:custGeom>
            <a:avLst/>
            <a:gdLst/>
            <a:ahLst/>
            <a:cxnLst/>
            <a:rect r="r" b="b" t="t" l="l"/>
            <a:pathLst>
              <a:path h="2527005" w="1529987">
                <a:moveTo>
                  <a:pt x="0" y="0"/>
                </a:moveTo>
                <a:lnTo>
                  <a:pt x="1529987" y="0"/>
                </a:lnTo>
                <a:lnTo>
                  <a:pt x="1529987" y="2527005"/>
                </a:lnTo>
                <a:lnTo>
                  <a:pt x="0" y="25270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3497921" y="645895"/>
            <a:ext cx="9484724" cy="704651"/>
          </a:xfrm>
          <a:prstGeom prst="rect">
            <a:avLst/>
          </a:prstGeom>
        </p:spPr>
        <p:txBody>
          <a:bodyPr anchor="t" rtlCol="false" tIns="0" lIns="0" bIns="0" rIns="0">
            <a:spAutoFit/>
          </a:bodyPr>
          <a:lstStyle/>
          <a:p>
            <a:pPr algn="ctr" marL="0" indent="0" lvl="0">
              <a:lnSpc>
                <a:spcPts val="5785"/>
              </a:lnSpc>
              <a:spcBef>
                <a:spcPct val="0"/>
              </a:spcBef>
            </a:pPr>
            <a:r>
              <a:rPr lang="en-US" sz="4132">
                <a:solidFill>
                  <a:srgbClr val="000000"/>
                </a:solidFill>
                <a:latin typeface="Roboto Bold"/>
              </a:rPr>
              <a:t>Lựa chọn giải pháp và cách thực hiện</a:t>
            </a:r>
          </a:p>
        </p:txBody>
      </p:sp>
      <p:sp>
        <p:nvSpPr>
          <p:cNvPr name="Freeform 8" id="8"/>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380974" y="1834599"/>
            <a:ext cx="14509155" cy="8264281"/>
          </a:xfrm>
          <a:prstGeom prst="rect">
            <a:avLst/>
          </a:prstGeom>
        </p:spPr>
        <p:txBody>
          <a:bodyPr anchor="t" rtlCol="false" tIns="0" lIns="0" bIns="0" rIns="0">
            <a:spAutoFit/>
          </a:bodyPr>
          <a:lstStyle/>
          <a:p>
            <a:pPr algn="just">
              <a:lnSpc>
                <a:spcPts val="4388"/>
              </a:lnSpc>
            </a:pPr>
            <a:r>
              <a:rPr lang="en-US" sz="3134">
                <a:solidFill>
                  <a:srgbClr val="000000"/>
                </a:solidFill>
                <a:latin typeface="Canva Sans Bold"/>
              </a:rPr>
              <a:t>Bước 1: Định rõ vấn đề - đúng cách</a:t>
            </a:r>
          </a:p>
          <a:p>
            <a:pPr algn="just">
              <a:lnSpc>
                <a:spcPts val="4388"/>
              </a:lnSpc>
            </a:pPr>
            <a:r>
              <a:rPr lang="en-US" sz="3134">
                <a:solidFill>
                  <a:srgbClr val="000000"/>
                </a:solidFill>
                <a:latin typeface="Canva Sans Bold"/>
              </a:rPr>
              <a:t>Bước đầu tiên khi chọn một giải pháp cho big data là xác định vấn đề kinh doanh bạn muốn giải quyết, nhưng khi làm điều này, quan trọng là phải đặt ra vấn đề đó một cách sao cho dự án có thể được tài trợ.</a:t>
            </a:r>
          </a:p>
          <a:p>
            <a:pPr algn="just">
              <a:lnSpc>
                <a:spcPts val="4388"/>
              </a:lnSpc>
            </a:pPr>
            <a:r>
              <a:rPr lang="en-US" sz="3134">
                <a:solidFill>
                  <a:srgbClr val="000000"/>
                </a:solidFill>
                <a:latin typeface="Canva Sans Bold"/>
              </a:rPr>
              <a:t>Bước 2: Hỏi xem giải quyết vấn đề này sẽ mang lại gì</a:t>
            </a:r>
          </a:p>
          <a:p>
            <a:pPr algn="just">
              <a:lnSpc>
                <a:spcPts val="4388"/>
              </a:lnSpc>
            </a:pPr>
            <a:r>
              <a:rPr lang="en-US" sz="3134">
                <a:solidFill>
                  <a:srgbClr val="000000"/>
                </a:solidFill>
                <a:latin typeface="Canva Sans Bold"/>
              </a:rPr>
              <a:t>Đặt câu hỏi về những gì sẽ được đạt được bằng cách giải quyết vấn đề cụ thể này. Xác định giá trị kinh doanh, giảm chi phí, tăng hiệu suất, v.v.</a:t>
            </a:r>
          </a:p>
          <a:p>
            <a:pPr algn="just">
              <a:lnSpc>
                <a:spcPts val="4388"/>
              </a:lnSpc>
            </a:pPr>
            <a:r>
              <a:rPr lang="en-US" sz="3134">
                <a:solidFill>
                  <a:srgbClr val="000000"/>
                </a:solidFill>
                <a:latin typeface="Canva Sans Bold"/>
              </a:rPr>
              <a:t>Bước 3: Xếp hạng các lợi ích dự kiến</a:t>
            </a:r>
          </a:p>
          <a:p>
            <a:pPr algn="just">
              <a:lnSpc>
                <a:spcPts val="4388"/>
              </a:lnSpc>
            </a:pPr>
            <a:r>
              <a:rPr lang="en-US" sz="3134">
                <a:solidFill>
                  <a:srgbClr val="000000"/>
                </a:solidFill>
                <a:latin typeface="Canva Sans Bold"/>
              </a:rPr>
              <a:t>Xếp hạng các lợi ích dự kiến (quyết định tốt hơn, giảm chi phí, tăng hiệu suất, v.v.). Điều này sẽ giúp hạn chế tìm kiếm của bạn.</a:t>
            </a:r>
          </a:p>
          <a:p>
            <a:pPr algn="just">
              <a:lnSpc>
                <a:spcPts val="4388"/>
              </a:lnSpc>
            </a:pPr>
            <a:r>
              <a:rPr lang="en-US" sz="3134">
                <a:solidFill>
                  <a:srgbClr val="000000"/>
                </a:solidFill>
                <a:latin typeface="Canva Sans Bold"/>
              </a:rPr>
              <a:t>Bước 4: Tự đánh giá</a:t>
            </a:r>
          </a:p>
          <a:p>
            <a:pPr algn="just">
              <a:lnSpc>
                <a:spcPts val="4388"/>
              </a:lnSpc>
            </a:pPr>
            <a:r>
              <a:rPr lang="en-US" sz="3134">
                <a:solidFill>
                  <a:srgbClr val="000000"/>
                </a:solidFill>
                <a:latin typeface="Canva Sans Bold"/>
              </a:rPr>
              <a:t>Trước khi mua một giải pháp big data mới, quan trọng là đánh giá chính xác tình hình hiện tại của bạn. Xem xét kiến trúc phần mềm bạn đang sử dụng và xác định xem nó có tương thích với một số giải pháp hay không.</a:t>
            </a:r>
          </a:p>
          <a:p>
            <a:pPr algn="just">
              <a:lnSpc>
                <a:spcPts val="4388"/>
              </a:lnSpc>
            </a:pP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979795" y="549686"/>
            <a:ext cx="15768930" cy="9737314"/>
          </a:xfrm>
          <a:custGeom>
            <a:avLst/>
            <a:gdLst/>
            <a:ahLst/>
            <a:cxnLst/>
            <a:rect r="r" b="b" t="t" l="l"/>
            <a:pathLst>
              <a:path h="9737314" w="15768930">
                <a:moveTo>
                  <a:pt x="0" y="0"/>
                </a:moveTo>
                <a:lnTo>
                  <a:pt x="15768931" y="0"/>
                </a:lnTo>
                <a:lnTo>
                  <a:pt x="15768931" y="9737314"/>
                </a:lnTo>
                <a:lnTo>
                  <a:pt x="0" y="97373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83888">
            <a:off x="15941323" y="5997879"/>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7219165" y="8141975"/>
            <a:ext cx="1529987" cy="2527005"/>
          </a:xfrm>
          <a:custGeom>
            <a:avLst/>
            <a:gdLst/>
            <a:ahLst/>
            <a:cxnLst/>
            <a:rect r="r" b="b" t="t" l="l"/>
            <a:pathLst>
              <a:path h="2527005" w="1529987">
                <a:moveTo>
                  <a:pt x="0" y="0"/>
                </a:moveTo>
                <a:lnTo>
                  <a:pt x="1529987" y="0"/>
                </a:lnTo>
                <a:lnTo>
                  <a:pt x="1529987" y="2527005"/>
                </a:lnTo>
                <a:lnTo>
                  <a:pt x="0" y="25270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3497921" y="645895"/>
            <a:ext cx="9484724" cy="704651"/>
          </a:xfrm>
          <a:prstGeom prst="rect">
            <a:avLst/>
          </a:prstGeom>
        </p:spPr>
        <p:txBody>
          <a:bodyPr anchor="t" rtlCol="false" tIns="0" lIns="0" bIns="0" rIns="0">
            <a:spAutoFit/>
          </a:bodyPr>
          <a:lstStyle/>
          <a:p>
            <a:pPr algn="ctr" marL="0" indent="0" lvl="0">
              <a:lnSpc>
                <a:spcPts val="5785"/>
              </a:lnSpc>
              <a:spcBef>
                <a:spcPct val="0"/>
              </a:spcBef>
            </a:pPr>
            <a:r>
              <a:rPr lang="en-US" sz="4132">
                <a:solidFill>
                  <a:srgbClr val="000000"/>
                </a:solidFill>
                <a:latin typeface="Roboto Bold"/>
              </a:rPr>
              <a:t>Lựa chọn giải pháp và cách thực hiện</a:t>
            </a:r>
          </a:p>
        </p:txBody>
      </p:sp>
      <p:sp>
        <p:nvSpPr>
          <p:cNvPr name="Freeform 8" id="8"/>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403566" y="2043685"/>
            <a:ext cx="14815600" cy="7697861"/>
          </a:xfrm>
          <a:prstGeom prst="rect">
            <a:avLst/>
          </a:prstGeom>
        </p:spPr>
        <p:txBody>
          <a:bodyPr anchor="t" rtlCol="false" tIns="0" lIns="0" bIns="0" rIns="0">
            <a:spAutoFit/>
          </a:bodyPr>
          <a:lstStyle/>
          <a:p>
            <a:pPr algn="just">
              <a:lnSpc>
                <a:spcPts val="4108"/>
              </a:lnSpc>
            </a:pPr>
            <a:r>
              <a:rPr lang="en-US" sz="2934">
                <a:solidFill>
                  <a:srgbClr val="000000"/>
                </a:solidFill>
                <a:latin typeface="Canva Sans Bold"/>
              </a:rPr>
              <a:t>Bước 5: Xác định cách đo tiến triển</a:t>
            </a:r>
          </a:p>
          <a:p>
            <a:pPr algn="just">
              <a:lnSpc>
                <a:spcPts val="4108"/>
              </a:lnSpc>
            </a:pPr>
            <a:r>
              <a:rPr lang="en-US" sz="2934">
                <a:solidFill>
                  <a:srgbClr val="000000"/>
                </a:solidFill>
                <a:latin typeface="Canva Sans Bold"/>
              </a:rPr>
              <a:t>Điều này quan trọng để người dùng của bạn, và cũng giúp bạn theo dõi tiến trình và điều chỉnh hướng đi nếu cần thiết. Hỏi xem giải pháp big data bạn chọn sẽ giúp bạn đo lường tiến triển như thế nào và sửa lỗi nếu bạn không tiến triển.</a:t>
            </a:r>
          </a:p>
          <a:p>
            <a:pPr algn="just">
              <a:lnSpc>
                <a:spcPts val="4108"/>
              </a:lnSpc>
            </a:pPr>
            <a:r>
              <a:rPr lang="en-US" sz="2934">
                <a:solidFill>
                  <a:srgbClr val="000000"/>
                </a:solidFill>
                <a:latin typeface="Canva Sans Bold"/>
              </a:rPr>
              <a:t>Bước 6: Xem xét người sử dụng cuối cùng</a:t>
            </a:r>
          </a:p>
          <a:p>
            <a:pPr algn="just">
              <a:lnSpc>
                <a:spcPts val="4108"/>
              </a:lnSpc>
            </a:pPr>
            <a:r>
              <a:rPr lang="en-US" sz="2934">
                <a:solidFill>
                  <a:srgbClr val="000000"/>
                </a:solidFill>
                <a:latin typeface="Canva Sans Bold"/>
              </a:rPr>
              <a:t>Xác định ai sẽ thực sự sử dụng công cụ. Nếu bạn không có chuyên gia big data trong nhóm, bạn có thể giới hạn mình với big data dưới dạng dịch vụ hoặc tìm các phần mở rộng phân tích cho phần mềm bạn đã sử dụng.</a:t>
            </a:r>
          </a:p>
          <a:p>
            <a:pPr algn="just">
              <a:lnSpc>
                <a:spcPts val="4108"/>
              </a:lnSpc>
            </a:pPr>
            <a:r>
              <a:rPr lang="en-US" sz="2934">
                <a:solidFill>
                  <a:srgbClr val="000000"/>
                </a:solidFill>
                <a:latin typeface="Canva Sans Bold"/>
              </a:rPr>
              <a:t>Bước 7: Xác định cách chuyển từ dự án sang quy trình</a:t>
            </a:r>
          </a:p>
          <a:p>
            <a:pPr algn="just">
              <a:lnSpc>
                <a:spcPts val="4108"/>
              </a:lnSpc>
            </a:pPr>
            <a:r>
              <a:rPr lang="en-US" sz="2934">
                <a:solidFill>
                  <a:srgbClr val="000000"/>
                </a:solidFill>
                <a:latin typeface="Canva Sans Bold"/>
              </a:rPr>
              <a:t>Nhiều dự án big data ban đầu sẽ là thăm dò hơn là gì khác. Tuy nhiên, khi bạn thăm dò dữ liệu của mình để tìm các lĩnh vực có thể mang lại giá trị, hãy theo dõi cách bạn quyết định nào để nghiên cứu dữ liệu, làm thế nào bạn trích xuất giá trị, làm thế nào dữ liệu đưa ra các hành động và làm thế nào bạn đo lường những gì bạn đã làm.</a:t>
            </a:r>
          </a:p>
          <a:p>
            <a:pPr algn="just">
              <a:lnSpc>
                <a:spcPts val="4108"/>
              </a:lnSpc>
            </a:pP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35561" y="575776"/>
            <a:ext cx="10585104" cy="5680397"/>
            <a:chOff x="0" y="0"/>
            <a:chExt cx="4819745" cy="2586471"/>
          </a:xfrm>
        </p:grpSpPr>
        <p:sp>
          <p:nvSpPr>
            <p:cNvPr name="Freeform 4" id="4"/>
            <p:cNvSpPr/>
            <p:nvPr/>
          </p:nvSpPr>
          <p:spPr>
            <a:xfrm flipH="false" flipV="false" rot="0">
              <a:off x="0" y="0"/>
              <a:ext cx="4819745" cy="2586471"/>
            </a:xfrm>
            <a:custGeom>
              <a:avLst/>
              <a:gdLst/>
              <a:ahLst/>
              <a:cxnLst/>
              <a:rect r="r" b="b" t="t" l="l"/>
              <a:pathLst>
                <a:path h="2586471" w="4819745">
                  <a:moveTo>
                    <a:pt x="24868" y="0"/>
                  </a:moveTo>
                  <a:lnTo>
                    <a:pt x="4794878" y="0"/>
                  </a:lnTo>
                  <a:cubicBezTo>
                    <a:pt x="4808612" y="0"/>
                    <a:pt x="4819745" y="11134"/>
                    <a:pt x="4819745" y="24868"/>
                  </a:cubicBezTo>
                  <a:lnTo>
                    <a:pt x="4819745" y="2561604"/>
                  </a:lnTo>
                  <a:cubicBezTo>
                    <a:pt x="4819745" y="2575338"/>
                    <a:pt x="4808612" y="2586471"/>
                    <a:pt x="4794878" y="2586471"/>
                  </a:cubicBezTo>
                  <a:lnTo>
                    <a:pt x="24868" y="2586471"/>
                  </a:lnTo>
                  <a:cubicBezTo>
                    <a:pt x="11134" y="2586471"/>
                    <a:pt x="0" y="2575338"/>
                    <a:pt x="0" y="2561604"/>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4819745" cy="259599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103725" y="7025295"/>
            <a:ext cx="10585104" cy="2985069"/>
            <a:chOff x="0" y="0"/>
            <a:chExt cx="4819745" cy="1359200"/>
          </a:xfrm>
        </p:grpSpPr>
        <p:sp>
          <p:nvSpPr>
            <p:cNvPr name="Freeform 8" id="8"/>
            <p:cNvSpPr/>
            <p:nvPr/>
          </p:nvSpPr>
          <p:spPr>
            <a:xfrm flipH="false" flipV="false" rot="0">
              <a:off x="0" y="0"/>
              <a:ext cx="4819745" cy="1359200"/>
            </a:xfrm>
            <a:custGeom>
              <a:avLst/>
              <a:gdLst/>
              <a:ahLst/>
              <a:cxnLst/>
              <a:rect r="r" b="b" t="t" l="l"/>
              <a:pathLst>
                <a:path h="1359200" w="4819745">
                  <a:moveTo>
                    <a:pt x="24868" y="0"/>
                  </a:moveTo>
                  <a:lnTo>
                    <a:pt x="4794878" y="0"/>
                  </a:lnTo>
                  <a:cubicBezTo>
                    <a:pt x="4808612" y="0"/>
                    <a:pt x="4819745" y="11134"/>
                    <a:pt x="4819745" y="24868"/>
                  </a:cubicBezTo>
                  <a:lnTo>
                    <a:pt x="4819745" y="1334333"/>
                  </a:lnTo>
                  <a:cubicBezTo>
                    <a:pt x="4819745" y="1348067"/>
                    <a:pt x="4808612" y="1359200"/>
                    <a:pt x="4794878" y="1359200"/>
                  </a:cubicBezTo>
                  <a:lnTo>
                    <a:pt x="24868" y="1359200"/>
                  </a:lnTo>
                  <a:cubicBezTo>
                    <a:pt x="11134" y="1359200"/>
                    <a:pt x="0" y="1348067"/>
                    <a:pt x="0" y="1334333"/>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4819745" cy="1368725"/>
            </a:xfrm>
            <a:prstGeom prst="rect">
              <a:avLst/>
            </a:prstGeom>
          </p:spPr>
          <p:txBody>
            <a:bodyPr anchor="ctr" rtlCol="false" tIns="0" lIns="0" bIns="0" rIns="0"/>
            <a:lstStyle/>
            <a:p>
              <a:pPr algn="ctr" marL="0" indent="0" lvl="0">
                <a:lnSpc>
                  <a:spcPts val="700"/>
                </a:lnSpc>
                <a:spcBef>
                  <a:spcPct val="0"/>
                </a:spcBef>
              </a:pPr>
            </a:p>
          </p:txBody>
        </p:sp>
      </p:grpSp>
      <p:sp>
        <p:nvSpPr>
          <p:cNvPr name="Freeform 10" id="10"/>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318549" y="575776"/>
            <a:ext cx="6204296" cy="4789947"/>
            <a:chOff x="0" y="0"/>
            <a:chExt cx="2627889" cy="2028828"/>
          </a:xfrm>
        </p:grpSpPr>
        <p:sp>
          <p:nvSpPr>
            <p:cNvPr name="Freeform 12" id="12"/>
            <p:cNvSpPr/>
            <p:nvPr/>
          </p:nvSpPr>
          <p:spPr>
            <a:xfrm flipH="false" flipV="false" rot="0">
              <a:off x="0" y="0"/>
              <a:ext cx="2627889" cy="2028828"/>
            </a:xfrm>
            <a:custGeom>
              <a:avLst/>
              <a:gdLst/>
              <a:ahLst/>
              <a:cxnLst/>
              <a:rect r="r" b="b" t="t" l="l"/>
              <a:pathLst>
                <a:path h="2028828" w="2627889">
                  <a:moveTo>
                    <a:pt x="42426" y="0"/>
                  </a:moveTo>
                  <a:lnTo>
                    <a:pt x="2585463" y="0"/>
                  </a:lnTo>
                  <a:cubicBezTo>
                    <a:pt x="2596715" y="0"/>
                    <a:pt x="2607506" y="4470"/>
                    <a:pt x="2615463" y="12426"/>
                  </a:cubicBezTo>
                  <a:cubicBezTo>
                    <a:pt x="2623419" y="20383"/>
                    <a:pt x="2627889" y="31174"/>
                    <a:pt x="2627889" y="42426"/>
                  </a:cubicBezTo>
                  <a:lnTo>
                    <a:pt x="2627889" y="1986401"/>
                  </a:lnTo>
                  <a:cubicBezTo>
                    <a:pt x="2627889" y="2009833"/>
                    <a:pt x="2608894" y="2028828"/>
                    <a:pt x="2585463" y="2028828"/>
                  </a:cubicBezTo>
                  <a:lnTo>
                    <a:pt x="42426" y="2028828"/>
                  </a:lnTo>
                  <a:cubicBezTo>
                    <a:pt x="31174" y="2028828"/>
                    <a:pt x="20383" y="2024358"/>
                    <a:pt x="12426" y="2016401"/>
                  </a:cubicBezTo>
                  <a:cubicBezTo>
                    <a:pt x="4470" y="2008445"/>
                    <a:pt x="0" y="1997654"/>
                    <a:pt x="0" y="1986401"/>
                  </a:cubicBezTo>
                  <a:lnTo>
                    <a:pt x="0" y="42426"/>
                  </a:lnTo>
                  <a:cubicBezTo>
                    <a:pt x="0" y="31174"/>
                    <a:pt x="4470" y="20383"/>
                    <a:pt x="12426" y="12426"/>
                  </a:cubicBezTo>
                  <a:cubicBezTo>
                    <a:pt x="20383" y="4470"/>
                    <a:pt x="31174" y="0"/>
                    <a:pt x="42426" y="0"/>
                  </a:cubicBezTo>
                  <a:close/>
                </a:path>
              </a:pathLst>
            </a:custGeom>
            <a:solidFill>
              <a:srgbClr val="FFFEF7"/>
            </a:solidFill>
            <a:ln w="47625" cap="rnd">
              <a:solidFill>
                <a:srgbClr val="000000"/>
              </a:solidFill>
              <a:prstDash val="solid"/>
              <a:round/>
            </a:ln>
          </p:spPr>
        </p:sp>
        <p:sp>
          <p:nvSpPr>
            <p:cNvPr name="TextBox 13" id="13"/>
            <p:cNvSpPr txBox="true"/>
            <p:nvPr/>
          </p:nvSpPr>
          <p:spPr>
            <a:xfrm>
              <a:off x="0" y="-9525"/>
              <a:ext cx="2627889" cy="2038353"/>
            </a:xfrm>
            <a:prstGeom prst="rect">
              <a:avLst/>
            </a:prstGeom>
          </p:spPr>
          <p:txBody>
            <a:bodyPr anchor="ctr" rtlCol="false" tIns="0" lIns="0" bIns="0" rIns="0"/>
            <a:lstStyle/>
            <a:p>
              <a:pPr algn="ctr" marL="0" indent="0" lvl="0">
                <a:lnSpc>
                  <a:spcPts val="700"/>
                </a:lnSpc>
                <a:spcBef>
                  <a:spcPct val="0"/>
                </a:spcBef>
              </a:pPr>
            </a:p>
          </p:txBody>
        </p:sp>
      </p:grpSp>
      <p:sp>
        <p:nvSpPr>
          <p:cNvPr name="Freeform 14" id="14"/>
          <p:cNvSpPr/>
          <p:nvPr/>
        </p:nvSpPr>
        <p:spPr>
          <a:xfrm flipH="false" flipV="false" rot="0">
            <a:off x="5803311" y="711039"/>
            <a:ext cx="687047" cy="171762"/>
          </a:xfrm>
          <a:custGeom>
            <a:avLst/>
            <a:gdLst/>
            <a:ahLst/>
            <a:cxnLst/>
            <a:rect r="r" b="b" t="t" l="l"/>
            <a:pathLst>
              <a:path h="171762" w="687047">
                <a:moveTo>
                  <a:pt x="0" y="0"/>
                </a:moveTo>
                <a:lnTo>
                  <a:pt x="687047" y="0"/>
                </a:lnTo>
                <a:lnTo>
                  <a:pt x="687047" y="171762"/>
                </a:lnTo>
                <a:lnTo>
                  <a:pt x="0" y="1717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556338" y="799185"/>
            <a:ext cx="5302897" cy="458396"/>
          </a:xfrm>
          <a:prstGeom prst="rect">
            <a:avLst/>
          </a:prstGeom>
        </p:spPr>
        <p:txBody>
          <a:bodyPr anchor="t" rtlCol="false" tIns="0" lIns="0" bIns="0" rIns="0">
            <a:spAutoFit/>
          </a:bodyPr>
          <a:lstStyle/>
          <a:p>
            <a:pPr marL="0" indent="0" lvl="0">
              <a:lnSpc>
                <a:spcPts val="3609"/>
              </a:lnSpc>
              <a:spcBef>
                <a:spcPct val="0"/>
              </a:spcBef>
            </a:pPr>
            <a:r>
              <a:rPr lang="en-US" sz="2577">
                <a:solidFill>
                  <a:srgbClr val="000000"/>
                </a:solidFill>
                <a:latin typeface="Roboto Bold"/>
              </a:rPr>
              <a:t>Bước 1: Định rõ vấn đề - đúng cách</a:t>
            </a:r>
          </a:p>
        </p:txBody>
      </p:sp>
      <p:sp>
        <p:nvSpPr>
          <p:cNvPr name="TextBox 16" id="16"/>
          <p:cNvSpPr txBox="true"/>
          <p:nvPr/>
        </p:nvSpPr>
        <p:spPr>
          <a:xfrm rot="0">
            <a:off x="355215" y="1340829"/>
            <a:ext cx="5973091" cy="3979030"/>
          </a:xfrm>
          <a:prstGeom prst="rect">
            <a:avLst/>
          </a:prstGeom>
        </p:spPr>
        <p:txBody>
          <a:bodyPr anchor="t" rtlCol="false" tIns="0" lIns="0" bIns="0" rIns="0">
            <a:spAutoFit/>
          </a:bodyPr>
          <a:lstStyle/>
          <a:p>
            <a:pPr algn="just" marL="489050" indent="-244525" lvl="1">
              <a:lnSpc>
                <a:spcPts val="3171"/>
              </a:lnSpc>
              <a:spcBef>
                <a:spcPct val="0"/>
              </a:spcBef>
              <a:buFont typeface="Arial"/>
              <a:buChar char="•"/>
            </a:pPr>
            <a:r>
              <a:rPr lang="en-US" sz="2265" spc="-22">
                <a:solidFill>
                  <a:srgbClr val="000000"/>
                </a:solidFill>
                <a:latin typeface="Roboto"/>
              </a:rPr>
              <a:t>Khối lượng lớn dữ</a:t>
            </a:r>
            <a:r>
              <a:rPr lang="en-US" sz="2265" spc="-22" strike="noStrike" u="none">
                <a:solidFill>
                  <a:srgbClr val="000000"/>
                </a:solidFill>
                <a:latin typeface="Roboto"/>
              </a:rPr>
              <a:t> liệu:</a:t>
            </a:r>
          </a:p>
          <a:p>
            <a:pPr algn="just" marL="978100" indent="-326033" lvl="2">
              <a:lnSpc>
                <a:spcPts val="3171"/>
              </a:lnSpc>
              <a:spcBef>
                <a:spcPct val="0"/>
              </a:spcBef>
              <a:buFont typeface="Arial"/>
              <a:buChar char="⚬"/>
            </a:pPr>
            <a:r>
              <a:rPr lang="en-US" sz="2265" spc="-22" strike="noStrike" u="none">
                <a:solidFill>
                  <a:srgbClr val="000000"/>
                </a:solidFill>
                <a:latin typeface="Roboto"/>
              </a:rPr>
              <a:t>Tăng nhanh do mở rộng kinh doanh và số lượng cửa hàng mới.</a:t>
            </a:r>
          </a:p>
          <a:p>
            <a:pPr algn="just" marL="489050" indent="-244525" lvl="1">
              <a:lnSpc>
                <a:spcPts val="3171"/>
              </a:lnSpc>
              <a:spcBef>
                <a:spcPct val="0"/>
              </a:spcBef>
              <a:buFont typeface="Arial"/>
              <a:buChar char="•"/>
            </a:pPr>
            <a:r>
              <a:rPr lang="en-US" sz="2265" spc="-22" strike="noStrike" u="none">
                <a:solidFill>
                  <a:srgbClr val="000000"/>
                </a:solidFill>
                <a:latin typeface="Roboto"/>
              </a:rPr>
              <a:t>Hiệu suất chậm:</a:t>
            </a:r>
          </a:p>
          <a:p>
            <a:pPr algn="just" marL="978100" indent="-326033" lvl="2">
              <a:lnSpc>
                <a:spcPts val="3171"/>
              </a:lnSpc>
              <a:spcBef>
                <a:spcPct val="0"/>
              </a:spcBef>
              <a:buFont typeface="Arial"/>
              <a:buChar char="⚬"/>
            </a:pPr>
            <a:r>
              <a:rPr lang="en-US" sz="2265" spc="-22" strike="noStrike" u="none">
                <a:solidFill>
                  <a:srgbClr val="000000"/>
                </a:solidFill>
                <a:latin typeface="Roboto"/>
              </a:rPr>
              <a:t>Hệ thống không đủ mạnh mẽ để xử lý và phân tích hiệu quả.</a:t>
            </a:r>
          </a:p>
          <a:p>
            <a:pPr algn="just" marL="489050" indent="-244525" lvl="1">
              <a:lnSpc>
                <a:spcPts val="3171"/>
              </a:lnSpc>
              <a:spcBef>
                <a:spcPct val="0"/>
              </a:spcBef>
              <a:buFont typeface="Arial"/>
              <a:buChar char="•"/>
            </a:pPr>
            <a:r>
              <a:rPr lang="en-US" sz="2265" spc="-22" strike="noStrike" u="none">
                <a:solidFill>
                  <a:srgbClr val="000000"/>
                </a:solidFill>
                <a:latin typeface="Roboto"/>
              </a:rPr>
              <a:t>Không linh hoạt:</a:t>
            </a:r>
          </a:p>
          <a:p>
            <a:pPr algn="just" marL="978100" indent="-326033" lvl="2">
              <a:lnSpc>
                <a:spcPts val="3171"/>
              </a:lnSpc>
              <a:spcBef>
                <a:spcPct val="0"/>
              </a:spcBef>
              <a:buFont typeface="Arial"/>
              <a:buChar char="⚬"/>
            </a:pPr>
            <a:r>
              <a:rPr lang="en-US" sz="2265" spc="-22" strike="noStrike" u="none">
                <a:solidFill>
                  <a:srgbClr val="000000"/>
                </a:solidFill>
                <a:latin typeface="Roboto"/>
              </a:rPr>
              <a:t>Không đáp ứng linh hoạt đối với dữ liệu đa dạng từ nhiều nguồn.</a:t>
            </a:r>
          </a:p>
          <a:p>
            <a:pPr algn="just" marL="0" indent="0" lvl="0">
              <a:lnSpc>
                <a:spcPts val="3171"/>
              </a:lnSpc>
              <a:spcBef>
                <a:spcPct val="0"/>
              </a:spcBef>
            </a:pPr>
          </a:p>
        </p:txBody>
      </p:sp>
      <p:grpSp>
        <p:nvGrpSpPr>
          <p:cNvPr name="Group 17" id="17"/>
          <p:cNvGrpSpPr/>
          <p:nvPr/>
        </p:nvGrpSpPr>
        <p:grpSpPr>
          <a:xfrm rot="0">
            <a:off x="318549" y="5695452"/>
            <a:ext cx="6204296" cy="4178955"/>
            <a:chOff x="0" y="0"/>
            <a:chExt cx="2627889" cy="1770036"/>
          </a:xfrm>
        </p:grpSpPr>
        <p:sp>
          <p:nvSpPr>
            <p:cNvPr name="Freeform 18" id="18"/>
            <p:cNvSpPr/>
            <p:nvPr/>
          </p:nvSpPr>
          <p:spPr>
            <a:xfrm flipH="false" flipV="false" rot="0">
              <a:off x="0" y="0"/>
              <a:ext cx="2627889" cy="1770036"/>
            </a:xfrm>
            <a:custGeom>
              <a:avLst/>
              <a:gdLst/>
              <a:ahLst/>
              <a:cxnLst/>
              <a:rect r="r" b="b" t="t" l="l"/>
              <a:pathLst>
                <a:path h="1770036" w="2627889">
                  <a:moveTo>
                    <a:pt x="42426" y="0"/>
                  </a:moveTo>
                  <a:lnTo>
                    <a:pt x="2585463" y="0"/>
                  </a:lnTo>
                  <a:cubicBezTo>
                    <a:pt x="2596715" y="0"/>
                    <a:pt x="2607506" y="4470"/>
                    <a:pt x="2615463" y="12426"/>
                  </a:cubicBezTo>
                  <a:cubicBezTo>
                    <a:pt x="2623419" y="20383"/>
                    <a:pt x="2627889" y="31174"/>
                    <a:pt x="2627889" y="42426"/>
                  </a:cubicBezTo>
                  <a:lnTo>
                    <a:pt x="2627889" y="1727610"/>
                  </a:lnTo>
                  <a:cubicBezTo>
                    <a:pt x="2627889" y="1751041"/>
                    <a:pt x="2608894" y="1770036"/>
                    <a:pt x="2585463" y="1770036"/>
                  </a:cubicBezTo>
                  <a:lnTo>
                    <a:pt x="42426" y="1770036"/>
                  </a:lnTo>
                  <a:cubicBezTo>
                    <a:pt x="31174" y="1770036"/>
                    <a:pt x="20383" y="1765566"/>
                    <a:pt x="12426" y="1757610"/>
                  </a:cubicBezTo>
                  <a:cubicBezTo>
                    <a:pt x="4470" y="1749653"/>
                    <a:pt x="0" y="1738862"/>
                    <a:pt x="0" y="1727610"/>
                  </a:cubicBezTo>
                  <a:lnTo>
                    <a:pt x="0" y="42426"/>
                  </a:lnTo>
                  <a:cubicBezTo>
                    <a:pt x="0" y="31174"/>
                    <a:pt x="4470" y="20383"/>
                    <a:pt x="12426" y="12426"/>
                  </a:cubicBezTo>
                  <a:cubicBezTo>
                    <a:pt x="20383" y="4470"/>
                    <a:pt x="31174" y="0"/>
                    <a:pt x="42426" y="0"/>
                  </a:cubicBezTo>
                  <a:close/>
                </a:path>
              </a:pathLst>
            </a:custGeom>
            <a:solidFill>
              <a:srgbClr val="FFFEF7"/>
            </a:solidFill>
            <a:ln w="47625" cap="rnd">
              <a:solidFill>
                <a:srgbClr val="000000"/>
              </a:solidFill>
              <a:prstDash val="solid"/>
              <a:round/>
            </a:ln>
          </p:spPr>
        </p:sp>
        <p:sp>
          <p:nvSpPr>
            <p:cNvPr name="TextBox 19" id="19"/>
            <p:cNvSpPr txBox="true"/>
            <p:nvPr/>
          </p:nvSpPr>
          <p:spPr>
            <a:xfrm>
              <a:off x="0" y="-9525"/>
              <a:ext cx="2627889" cy="1779561"/>
            </a:xfrm>
            <a:prstGeom prst="rect">
              <a:avLst/>
            </a:prstGeom>
          </p:spPr>
          <p:txBody>
            <a:bodyPr anchor="ctr" rtlCol="false" tIns="0" lIns="0" bIns="0" rIns="0"/>
            <a:lstStyle/>
            <a:p>
              <a:pPr algn="ctr" marL="0" indent="0" lvl="0">
                <a:lnSpc>
                  <a:spcPts val="700"/>
                </a:lnSpc>
                <a:spcBef>
                  <a:spcPct val="0"/>
                </a:spcBef>
              </a:pPr>
            </a:p>
          </p:txBody>
        </p:sp>
      </p:grpSp>
      <p:grpSp>
        <p:nvGrpSpPr>
          <p:cNvPr name="Group 20" id="20"/>
          <p:cNvGrpSpPr/>
          <p:nvPr/>
        </p:nvGrpSpPr>
        <p:grpSpPr>
          <a:xfrm rot="5400000">
            <a:off x="1710989" y="4941016"/>
            <a:ext cx="1315157" cy="131515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23" id="23"/>
          <p:cNvGrpSpPr/>
          <p:nvPr/>
        </p:nvGrpSpPr>
        <p:grpSpPr>
          <a:xfrm rot="5400000">
            <a:off x="1870266" y="5138552"/>
            <a:ext cx="942784" cy="866265"/>
            <a:chOff x="0" y="0"/>
            <a:chExt cx="884596" cy="812800"/>
          </a:xfrm>
        </p:grpSpPr>
        <p:sp>
          <p:nvSpPr>
            <p:cNvPr name="Freeform 24" id="24"/>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25" id="25"/>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grpSp>
        <p:nvGrpSpPr>
          <p:cNvPr name="Group 26" id="26"/>
          <p:cNvGrpSpPr/>
          <p:nvPr/>
        </p:nvGrpSpPr>
        <p:grpSpPr>
          <a:xfrm rot="0">
            <a:off x="6261481" y="7543479"/>
            <a:ext cx="1111359" cy="111135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29" id="29"/>
          <p:cNvGrpSpPr/>
          <p:nvPr/>
        </p:nvGrpSpPr>
        <p:grpSpPr>
          <a:xfrm rot="0">
            <a:off x="6401820" y="7717528"/>
            <a:ext cx="830682" cy="763262"/>
            <a:chOff x="0" y="0"/>
            <a:chExt cx="884596" cy="812800"/>
          </a:xfrm>
        </p:grpSpPr>
        <p:sp>
          <p:nvSpPr>
            <p:cNvPr name="Freeform 30" id="30"/>
            <p:cNvSpPr/>
            <p:nvPr/>
          </p:nvSpPr>
          <p:spPr>
            <a:xfrm flipH="false" flipV="false" rot="0">
              <a:off x="0" y="30935"/>
              <a:ext cx="861433" cy="750930"/>
            </a:xfrm>
            <a:custGeom>
              <a:avLst/>
              <a:gdLst/>
              <a:ahLst/>
              <a:cxnLst/>
              <a:rect r="r" b="b" t="t" l="l"/>
              <a:pathLst>
                <a:path h="750930" w="861433">
                  <a:moveTo>
                    <a:pt x="845055" y="335924"/>
                  </a:moveTo>
                  <a:lnTo>
                    <a:pt x="517737" y="8606"/>
                  </a:lnTo>
                  <a:cubicBezTo>
                    <a:pt x="511113" y="1982"/>
                    <a:pt x="501150" y="0"/>
                    <a:pt x="492495" y="3585"/>
                  </a:cubicBezTo>
                  <a:cubicBezTo>
                    <a:pt x="483839" y="7170"/>
                    <a:pt x="478196" y="15616"/>
                    <a:pt x="478196" y="24985"/>
                  </a:cubicBezTo>
                  <a:lnTo>
                    <a:pt x="478196" y="116345"/>
                  </a:lnTo>
                  <a:cubicBezTo>
                    <a:pt x="478196" y="131176"/>
                    <a:pt x="472304" y="145399"/>
                    <a:pt x="461817" y="155886"/>
                  </a:cubicBezTo>
                  <a:cubicBezTo>
                    <a:pt x="451330" y="166373"/>
                    <a:pt x="437107" y="172265"/>
                    <a:pt x="422276" y="172265"/>
                  </a:cubicBezTo>
                  <a:lnTo>
                    <a:pt x="55920" y="172265"/>
                  </a:lnTo>
                  <a:cubicBezTo>
                    <a:pt x="41089" y="172265"/>
                    <a:pt x="26866" y="178157"/>
                    <a:pt x="16379" y="188644"/>
                  </a:cubicBezTo>
                  <a:cubicBezTo>
                    <a:pt x="5892" y="199131"/>
                    <a:pt x="0" y="213354"/>
                    <a:pt x="0" y="228185"/>
                  </a:cubicBezTo>
                  <a:lnTo>
                    <a:pt x="0" y="522745"/>
                  </a:lnTo>
                  <a:cubicBezTo>
                    <a:pt x="0" y="537576"/>
                    <a:pt x="5892" y="551799"/>
                    <a:pt x="16379" y="562286"/>
                  </a:cubicBezTo>
                  <a:cubicBezTo>
                    <a:pt x="26866" y="572773"/>
                    <a:pt x="41089" y="578665"/>
                    <a:pt x="55920" y="578665"/>
                  </a:cubicBezTo>
                  <a:lnTo>
                    <a:pt x="422276" y="578665"/>
                  </a:lnTo>
                  <a:cubicBezTo>
                    <a:pt x="437107" y="578665"/>
                    <a:pt x="451330" y="584557"/>
                    <a:pt x="461817" y="595044"/>
                  </a:cubicBezTo>
                  <a:cubicBezTo>
                    <a:pt x="472304" y="605531"/>
                    <a:pt x="478196" y="619754"/>
                    <a:pt x="478196" y="634585"/>
                  </a:cubicBezTo>
                  <a:lnTo>
                    <a:pt x="478196" y="725945"/>
                  </a:lnTo>
                  <a:cubicBezTo>
                    <a:pt x="478196" y="735314"/>
                    <a:pt x="483839" y="743760"/>
                    <a:pt x="492495" y="747345"/>
                  </a:cubicBezTo>
                  <a:cubicBezTo>
                    <a:pt x="501150" y="750930"/>
                    <a:pt x="511113" y="748948"/>
                    <a:pt x="517737" y="742324"/>
                  </a:cubicBezTo>
                  <a:lnTo>
                    <a:pt x="845055" y="415006"/>
                  </a:lnTo>
                  <a:cubicBezTo>
                    <a:pt x="855542" y="404519"/>
                    <a:pt x="861433" y="390296"/>
                    <a:pt x="861433" y="375465"/>
                  </a:cubicBezTo>
                  <a:cubicBezTo>
                    <a:pt x="861433" y="360634"/>
                    <a:pt x="855542" y="346411"/>
                    <a:pt x="845055" y="335924"/>
                  </a:cubicBezTo>
                  <a:close/>
                </a:path>
              </a:pathLst>
            </a:custGeom>
            <a:solidFill>
              <a:srgbClr val="FFFFFF"/>
            </a:solidFill>
          </p:spPr>
        </p:sp>
        <p:sp>
          <p:nvSpPr>
            <p:cNvPr name="TextBox 31" id="31"/>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TextBox 32" id="32"/>
          <p:cNvSpPr txBox="true"/>
          <p:nvPr/>
        </p:nvSpPr>
        <p:spPr>
          <a:xfrm rot="0">
            <a:off x="556338" y="6109752"/>
            <a:ext cx="5590496" cy="915543"/>
          </a:xfrm>
          <a:prstGeom prst="rect">
            <a:avLst/>
          </a:prstGeom>
        </p:spPr>
        <p:txBody>
          <a:bodyPr anchor="t" rtlCol="false" tIns="0" lIns="0" bIns="0" rIns="0">
            <a:spAutoFit/>
          </a:bodyPr>
          <a:lstStyle/>
          <a:p>
            <a:pPr algn="l" marL="0" indent="0" lvl="0">
              <a:lnSpc>
                <a:spcPts val="3611"/>
              </a:lnSpc>
              <a:spcBef>
                <a:spcPct val="0"/>
              </a:spcBef>
            </a:pPr>
            <a:r>
              <a:rPr lang="en-US" sz="2579">
                <a:solidFill>
                  <a:srgbClr val="000000"/>
                </a:solidFill>
                <a:latin typeface="Roboto Bold"/>
              </a:rPr>
              <a:t>Bước 2: Hỏi xem giải quyết sẽ mang lại gì</a:t>
            </a:r>
          </a:p>
        </p:txBody>
      </p:sp>
      <p:sp>
        <p:nvSpPr>
          <p:cNvPr name="Freeform 33" id="33"/>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2533475">
            <a:off x="15547773" y="5749441"/>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5" id="35"/>
          <p:cNvSpPr txBox="true"/>
          <p:nvPr/>
        </p:nvSpPr>
        <p:spPr>
          <a:xfrm rot="0">
            <a:off x="7462351" y="819377"/>
            <a:ext cx="4823071" cy="772637"/>
          </a:xfrm>
          <a:prstGeom prst="rect">
            <a:avLst/>
          </a:prstGeom>
        </p:spPr>
        <p:txBody>
          <a:bodyPr anchor="t" rtlCol="false" tIns="0" lIns="0" bIns="0" rIns="0">
            <a:spAutoFit/>
          </a:bodyPr>
          <a:lstStyle/>
          <a:p>
            <a:pPr marL="0" indent="0" lvl="0">
              <a:lnSpc>
                <a:spcPts val="6238"/>
              </a:lnSpc>
              <a:spcBef>
                <a:spcPct val="0"/>
              </a:spcBef>
            </a:pPr>
            <a:r>
              <a:rPr lang="en-US" sz="4456">
                <a:solidFill>
                  <a:srgbClr val="000000"/>
                </a:solidFill>
                <a:latin typeface="Roboto Bold"/>
              </a:rPr>
              <a:t>Ví dụ thực tế</a:t>
            </a:r>
          </a:p>
        </p:txBody>
      </p:sp>
      <p:sp>
        <p:nvSpPr>
          <p:cNvPr name="TextBox 36" id="36"/>
          <p:cNvSpPr txBox="true"/>
          <p:nvPr/>
        </p:nvSpPr>
        <p:spPr>
          <a:xfrm rot="0">
            <a:off x="7232501" y="1999677"/>
            <a:ext cx="9880250" cy="4256496"/>
          </a:xfrm>
          <a:prstGeom prst="rect">
            <a:avLst/>
          </a:prstGeom>
        </p:spPr>
        <p:txBody>
          <a:bodyPr anchor="t" rtlCol="false" tIns="0" lIns="0" bIns="0" rIns="0">
            <a:spAutoFit/>
          </a:bodyPr>
          <a:lstStyle/>
          <a:p>
            <a:pPr algn="just">
              <a:lnSpc>
                <a:spcPts val="4264"/>
              </a:lnSpc>
            </a:pPr>
            <a:r>
              <a:rPr lang="en-US" sz="3046" spc="-30">
                <a:solidFill>
                  <a:srgbClr val="000000"/>
                </a:solidFill>
                <a:latin typeface="Roboto"/>
              </a:rPr>
              <a:t>Quản lý và Phân tích dữ liệu lớn từ hệ thống phân phối bán lẻ </a:t>
            </a:r>
            <a:r>
              <a:rPr lang="en-US" sz="3046" spc="-30">
                <a:solidFill>
                  <a:srgbClr val="000000"/>
                </a:solidFill>
                <a:latin typeface="Roboto"/>
              </a:rPr>
              <a:t>“Một công ty bán lẻ lớn đang phải đối mặt với một lượng lớn dữ liệu từ hệ thống phân phối của họ. Hệ thống này phát sinh hàng triệu giao dịch mua bán hàng ngày từ hàng trăm cửa hàng. Dữ liệu bao gồm thông tin về doanh số bán hàng, tồn kho, thông tin khách hàng, và các dữ liệu khác từ các điểm bán hàng khác nhau.”</a:t>
            </a:r>
          </a:p>
          <a:p>
            <a:pPr algn="just" marL="0" indent="0" lvl="0">
              <a:lnSpc>
                <a:spcPts val="4264"/>
              </a:lnSpc>
              <a:spcBef>
                <a:spcPct val="0"/>
              </a:spcBef>
            </a:pPr>
          </a:p>
        </p:txBody>
      </p:sp>
      <p:sp>
        <p:nvSpPr>
          <p:cNvPr name="TextBox 37" id="37"/>
          <p:cNvSpPr txBox="true"/>
          <p:nvPr/>
        </p:nvSpPr>
        <p:spPr>
          <a:xfrm rot="0">
            <a:off x="556338" y="7249393"/>
            <a:ext cx="5246973" cy="2287014"/>
          </a:xfrm>
          <a:prstGeom prst="rect">
            <a:avLst/>
          </a:prstGeom>
        </p:spPr>
        <p:txBody>
          <a:bodyPr anchor="t" rtlCol="false" tIns="0" lIns="0" bIns="0" rIns="0">
            <a:spAutoFit/>
          </a:bodyPr>
          <a:lstStyle/>
          <a:p>
            <a:pPr marL="558117" indent="-279058" lvl="1">
              <a:lnSpc>
                <a:spcPts val="3619"/>
              </a:lnSpc>
              <a:buFont typeface="Arial"/>
              <a:buChar char="•"/>
            </a:pPr>
            <a:r>
              <a:rPr lang="en-US" sz="2585" spc="-25">
                <a:solidFill>
                  <a:srgbClr val="000000"/>
                </a:solidFill>
                <a:latin typeface="Roboto"/>
              </a:rPr>
              <a:t>Tăng hiệu suất</a:t>
            </a:r>
          </a:p>
          <a:p>
            <a:pPr marL="558117" indent="-279058" lvl="1">
              <a:lnSpc>
                <a:spcPts val="3619"/>
              </a:lnSpc>
              <a:buFont typeface="Arial"/>
              <a:buChar char="•"/>
            </a:pPr>
            <a:r>
              <a:rPr lang="en-US" sz="2585" spc="-25">
                <a:solidFill>
                  <a:srgbClr val="000000"/>
                </a:solidFill>
                <a:latin typeface="Roboto"/>
              </a:rPr>
              <a:t>Giảm chi phí</a:t>
            </a:r>
          </a:p>
          <a:p>
            <a:pPr marL="558117" indent="-279058" lvl="1">
              <a:lnSpc>
                <a:spcPts val="3619"/>
              </a:lnSpc>
              <a:buFont typeface="Arial"/>
              <a:buChar char="•"/>
            </a:pPr>
            <a:r>
              <a:rPr lang="en-US" sz="2585" spc="-25">
                <a:solidFill>
                  <a:srgbClr val="000000"/>
                </a:solidFill>
                <a:latin typeface="Roboto"/>
              </a:rPr>
              <a:t>Tính linh hoạt</a:t>
            </a:r>
          </a:p>
          <a:p>
            <a:pPr marL="558117" indent="-279058" lvl="1">
              <a:lnSpc>
                <a:spcPts val="3619"/>
              </a:lnSpc>
              <a:buFont typeface="Arial"/>
              <a:buChar char="•"/>
            </a:pPr>
            <a:r>
              <a:rPr lang="en-US" sz="2585" spc="-25">
                <a:solidFill>
                  <a:srgbClr val="000000"/>
                </a:solidFill>
                <a:latin typeface="Roboto"/>
              </a:rPr>
              <a:t>Tối ưu hóa quy trình quản lý</a:t>
            </a:r>
          </a:p>
          <a:p>
            <a:pPr marL="0" indent="0" lvl="0">
              <a:lnSpc>
                <a:spcPts val="3619"/>
              </a:lnSpc>
              <a:spcBef>
                <a:spcPct val="0"/>
              </a:spcBef>
            </a:pPr>
          </a:p>
        </p:txBody>
      </p:sp>
      <p:sp>
        <p:nvSpPr>
          <p:cNvPr name="TextBox 38" id="38"/>
          <p:cNvSpPr txBox="true"/>
          <p:nvPr/>
        </p:nvSpPr>
        <p:spPr>
          <a:xfrm rot="0">
            <a:off x="7462351" y="7268443"/>
            <a:ext cx="4884639" cy="373154"/>
          </a:xfrm>
          <a:prstGeom prst="rect">
            <a:avLst/>
          </a:prstGeom>
        </p:spPr>
        <p:txBody>
          <a:bodyPr anchor="t" rtlCol="false" tIns="0" lIns="0" bIns="0" rIns="0">
            <a:spAutoFit/>
          </a:bodyPr>
          <a:lstStyle/>
          <a:p>
            <a:pPr algn="l" marL="0" indent="0" lvl="0">
              <a:lnSpc>
                <a:spcPts val="3057"/>
              </a:lnSpc>
              <a:spcBef>
                <a:spcPct val="0"/>
              </a:spcBef>
            </a:pPr>
            <a:r>
              <a:rPr lang="en-US" sz="2183">
                <a:solidFill>
                  <a:srgbClr val="000000"/>
                </a:solidFill>
                <a:latin typeface="Roboto Bold"/>
              </a:rPr>
              <a:t>Bước 3: Xếp Hạng Các Lợi Ích Dự Kiến</a:t>
            </a:r>
          </a:p>
        </p:txBody>
      </p:sp>
      <p:sp>
        <p:nvSpPr>
          <p:cNvPr name="TextBox 39" id="39"/>
          <p:cNvSpPr txBox="true"/>
          <p:nvPr/>
        </p:nvSpPr>
        <p:spPr>
          <a:xfrm rot="0">
            <a:off x="7462351" y="7839652"/>
            <a:ext cx="4464186" cy="2092069"/>
          </a:xfrm>
          <a:prstGeom prst="rect">
            <a:avLst/>
          </a:prstGeom>
        </p:spPr>
        <p:txBody>
          <a:bodyPr anchor="t" rtlCol="false" tIns="0" lIns="0" bIns="0" rIns="0">
            <a:spAutoFit/>
          </a:bodyPr>
          <a:lstStyle/>
          <a:p>
            <a:pPr marL="514938" indent="-257469" lvl="1">
              <a:lnSpc>
                <a:spcPts val="3339"/>
              </a:lnSpc>
              <a:buFont typeface="Arial"/>
              <a:buChar char="•"/>
            </a:pPr>
            <a:r>
              <a:rPr lang="en-US" sz="2385" spc="-23">
                <a:solidFill>
                  <a:srgbClr val="000000"/>
                </a:solidFill>
                <a:latin typeface="Roboto"/>
              </a:rPr>
              <a:t>Tối ưu hóa quy trình quản lý</a:t>
            </a:r>
          </a:p>
          <a:p>
            <a:pPr marL="514938" indent="-257469" lvl="1">
              <a:lnSpc>
                <a:spcPts val="3339"/>
              </a:lnSpc>
              <a:buFont typeface="Arial"/>
              <a:buChar char="•"/>
            </a:pPr>
            <a:r>
              <a:rPr lang="en-US" sz="2385" spc="-23">
                <a:solidFill>
                  <a:srgbClr val="000000"/>
                </a:solidFill>
                <a:latin typeface="Roboto"/>
              </a:rPr>
              <a:t>Tính linh hoạt</a:t>
            </a:r>
          </a:p>
          <a:p>
            <a:pPr marL="514938" indent="-257469" lvl="1">
              <a:lnSpc>
                <a:spcPts val="3339"/>
              </a:lnSpc>
              <a:buFont typeface="Arial"/>
              <a:buChar char="•"/>
            </a:pPr>
            <a:r>
              <a:rPr lang="en-US" sz="2385" spc="-23">
                <a:solidFill>
                  <a:srgbClr val="000000"/>
                </a:solidFill>
                <a:latin typeface="Roboto"/>
              </a:rPr>
              <a:t>Giảm chi phí</a:t>
            </a:r>
          </a:p>
          <a:p>
            <a:pPr marL="514938" indent="-257469" lvl="1">
              <a:lnSpc>
                <a:spcPts val="3339"/>
              </a:lnSpc>
              <a:buFont typeface="Arial"/>
              <a:buChar char="•"/>
            </a:pPr>
            <a:r>
              <a:rPr lang="en-US" sz="2385" spc="-23">
                <a:solidFill>
                  <a:srgbClr val="000000"/>
                </a:solidFill>
                <a:latin typeface="Roboto"/>
              </a:rPr>
              <a:t>Tăng hiệu suất</a:t>
            </a:r>
          </a:p>
          <a:p>
            <a:pPr marL="0" indent="0" lvl="0">
              <a:lnSpc>
                <a:spcPts val="3339"/>
              </a:lnSpc>
              <a:spcBef>
                <a:spcPct val="0"/>
              </a:spcBef>
            </a:pPr>
          </a:p>
        </p:txBody>
      </p:sp>
      <p:sp>
        <p:nvSpPr>
          <p:cNvPr name="TextBox 40" id="40"/>
          <p:cNvSpPr txBox="true"/>
          <p:nvPr/>
        </p:nvSpPr>
        <p:spPr>
          <a:xfrm rot="0">
            <a:off x="12804190" y="7301829"/>
            <a:ext cx="4884639" cy="415699"/>
          </a:xfrm>
          <a:prstGeom prst="rect">
            <a:avLst/>
          </a:prstGeom>
        </p:spPr>
        <p:txBody>
          <a:bodyPr anchor="t" rtlCol="false" tIns="0" lIns="0" bIns="0" rIns="0">
            <a:spAutoFit/>
          </a:bodyPr>
          <a:lstStyle/>
          <a:p>
            <a:pPr algn="l" marL="0" indent="0" lvl="0">
              <a:lnSpc>
                <a:spcPts val="3337"/>
              </a:lnSpc>
              <a:spcBef>
                <a:spcPct val="0"/>
              </a:spcBef>
            </a:pPr>
            <a:r>
              <a:rPr lang="en-US" sz="2383">
                <a:solidFill>
                  <a:srgbClr val="000000"/>
                </a:solidFill>
                <a:latin typeface="Roboto Bold"/>
              </a:rPr>
              <a:t>Bước 4: Tự đánh giá</a:t>
            </a:r>
          </a:p>
        </p:txBody>
      </p:sp>
      <p:sp>
        <p:nvSpPr>
          <p:cNvPr name="TextBox 41" id="41"/>
          <p:cNvSpPr txBox="true"/>
          <p:nvPr/>
        </p:nvSpPr>
        <p:spPr>
          <a:xfrm rot="0">
            <a:off x="12377558" y="7849177"/>
            <a:ext cx="5663477" cy="2166364"/>
          </a:xfrm>
          <a:prstGeom prst="rect">
            <a:avLst/>
          </a:prstGeom>
        </p:spPr>
        <p:txBody>
          <a:bodyPr anchor="t" rtlCol="false" tIns="0" lIns="0" bIns="0" rIns="0">
            <a:spAutoFit/>
          </a:bodyPr>
          <a:lstStyle/>
          <a:p>
            <a:pPr marL="450169" indent="-225085" lvl="1">
              <a:lnSpc>
                <a:spcPts val="2919"/>
              </a:lnSpc>
              <a:buFont typeface="Arial"/>
              <a:buChar char="•"/>
            </a:pPr>
            <a:r>
              <a:rPr lang="en-US" sz="2085" spc="-20">
                <a:solidFill>
                  <a:srgbClr val="000000"/>
                </a:solidFill>
                <a:latin typeface="Roboto"/>
              </a:rPr>
              <a:t>Giải pháp Hadoop:</a:t>
            </a:r>
          </a:p>
          <a:p>
            <a:pPr marL="450169" indent="-225085" lvl="1">
              <a:lnSpc>
                <a:spcPts val="2919"/>
              </a:lnSpc>
              <a:buFont typeface="Arial"/>
              <a:buChar char="•"/>
            </a:pPr>
            <a:r>
              <a:rPr lang="en-US" sz="2085" spc="-20">
                <a:solidFill>
                  <a:srgbClr val="000000"/>
                </a:solidFill>
                <a:latin typeface="Roboto"/>
              </a:rPr>
              <a:t>Xử lý phân tán cho khối lượng lớn dữ liệu.</a:t>
            </a:r>
          </a:p>
          <a:p>
            <a:pPr marL="450169" indent="-225085" lvl="1">
              <a:lnSpc>
                <a:spcPts val="2919"/>
              </a:lnSpc>
              <a:buFont typeface="Arial"/>
              <a:buChar char="•"/>
            </a:pPr>
            <a:r>
              <a:rPr lang="en-US" sz="2085" spc="-20">
                <a:solidFill>
                  <a:srgbClr val="000000"/>
                </a:solidFill>
                <a:latin typeface="Roboto"/>
              </a:rPr>
              <a:t>Khả năng mở rộng dễ dàng.</a:t>
            </a:r>
          </a:p>
          <a:p>
            <a:pPr marL="450169" indent="-225085" lvl="1">
              <a:lnSpc>
                <a:spcPts val="2919"/>
              </a:lnSpc>
              <a:buFont typeface="Arial"/>
              <a:buChar char="•"/>
            </a:pPr>
            <a:r>
              <a:rPr lang="en-US" sz="2085" spc="-20">
                <a:solidFill>
                  <a:srgbClr val="000000"/>
                </a:solidFill>
                <a:latin typeface="Roboto"/>
              </a:rPr>
              <a:t>Xử lý đa dạng từ nhiều nguồn.</a:t>
            </a:r>
          </a:p>
          <a:p>
            <a:pPr>
              <a:lnSpc>
                <a:spcPts val="2919"/>
              </a:lnSpc>
            </a:pPr>
          </a:p>
          <a:p>
            <a:pPr marL="0" indent="0" lvl="0">
              <a:lnSpc>
                <a:spcPts val="2919"/>
              </a:lnSpc>
              <a:spcBef>
                <a:spcPct val="0"/>
              </a:spcBef>
            </a:pP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856666" y="511722"/>
            <a:ext cx="15523716" cy="9585895"/>
          </a:xfrm>
          <a:custGeom>
            <a:avLst/>
            <a:gdLst/>
            <a:ahLst/>
            <a:cxnLst/>
            <a:rect r="r" b="b" t="t" l="l"/>
            <a:pathLst>
              <a:path h="9585895" w="15523716">
                <a:moveTo>
                  <a:pt x="0" y="0"/>
                </a:moveTo>
                <a:lnTo>
                  <a:pt x="15523716" y="0"/>
                </a:lnTo>
                <a:lnTo>
                  <a:pt x="15523716" y="9585895"/>
                </a:lnTo>
                <a:lnTo>
                  <a:pt x="0" y="9585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15750" y="190818"/>
            <a:ext cx="5456124" cy="1700931"/>
            <a:chOff x="0" y="0"/>
            <a:chExt cx="1962273" cy="611733"/>
          </a:xfrm>
        </p:grpSpPr>
        <p:sp>
          <p:nvSpPr>
            <p:cNvPr name="Freeform 5" id="5"/>
            <p:cNvSpPr/>
            <p:nvPr/>
          </p:nvSpPr>
          <p:spPr>
            <a:xfrm flipH="false" flipV="false" rot="0">
              <a:off x="0" y="0"/>
              <a:ext cx="1962273" cy="611733"/>
            </a:xfrm>
            <a:custGeom>
              <a:avLst/>
              <a:gdLst/>
              <a:ahLst/>
              <a:cxnLst/>
              <a:rect r="r" b="b" t="t" l="l"/>
              <a:pathLst>
                <a:path h="611733" w="196227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1962273" cy="621258"/>
            </a:xfrm>
            <a:prstGeom prst="rect">
              <a:avLst/>
            </a:prstGeom>
          </p:spPr>
          <p:txBody>
            <a:bodyPr anchor="ctr" rtlCol="false" tIns="0" lIns="0" bIns="0" rIns="0"/>
            <a:lstStyle/>
            <a:p>
              <a:pPr algn="ctr" marL="0" indent="0" lvl="0">
                <a:lnSpc>
                  <a:spcPts val="700"/>
                </a:lnSpc>
                <a:spcBef>
                  <a:spcPct val="0"/>
                </a:spcBef>
              </a:pPr>
            </a:p>
          </p:txBody>
        </p:sp>
      </p:grpSp>
      <p:sp>
        <p:nvSpPr>
          <p:cNvPr name="Freeform 7" id="7"/>
          <p:cNvSpPr/>
          <p:nvPr/>
        </p:nvSpPr>
        <p:spPr>
          <a:xfrm flipH="false" flipV="false" rot="1683888">
            <a:off x="15941323" y="5997879"/>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850395" y="7326538"/>
            <a:ext cx="1529987" cy="2527005"/>
          </a:xfrm>
          <a:custGeom>
            <a:avLst/>
            <a:gdLst/>
            <a:ahLst/>
            <a:cxnLst/>
            <a:rect r="r" b="b" t="t" l="l"/>
            <a:pathLst>
              <a:path h="2527005" w="1529987">
                <a:moveTo>
                  <a:pt x="0" y="0"/>
                </a:moveTo>
                <a:lnTo>
                  <a:pt x="1529987" y="0"/>
                </a:lnTo>
                <a:lnTo>
                  <a:pt x="1529987" y="2527005"/>
                </a:lnTo>
                <a:lnTo>
                  <a:pt x="0" y="25270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2477116" y="2212650"/>
            <a:ext cx="14138272" cy="7126298"/>
          </a:xfrm>
          <a:prstGeom prst="rect">
            <a:avLst/>
          </a:prstGeom>
        </p:spPr>
        <p:txBody>
          <a:bodyPr anchor="t" rtlCol="false" tIns="0" lIns="0" bIns="0" rIns="0">
            <a:spAutoFit/>
          </a:bodyPr>
          <a:lstStyle/>
          <a:p>
            <a:pPr>
              <a:lnSpc>
                <a:spcPts val="5686"/>
              </a:lnSpc>
            </a:pPr>
            <a:r>
              <a:rPr lang="en-US" sz="4062" spc="-40">
                <a:solidFill>
                  <a:srgbClr val="000000"/>
                </a:solidFill>
                <a:latin typeface="Roboto"/>
              </a:rPr>
              <a:t>Bước 5: Xác định cách đo tiến triển</a:t>
            </a:r>
          </a:p>
          <a:p>
            <a:pPr marL="877002" indent="-438501" lvl="1">
              <a:lnSpc>
                <a:spcPts val="5686"/>
              </a:lnSpc>
              <a:buFont typeface="Arial"/>
              <a:buChar char="•"/>
            </a:pPr>
            <a:r>
              <a:rPr lang="en-US" sz="4062" spc="-40">
                <a:solidFill>
                  <a:srgbClr val="000000"/>
                </a:solidFill>
                <a:latin typeface="Roboto"/>
              </a:rPr>
              <a:t>Thiết lập chỉ số hiệu suất và tiêu chí đánh giá.</a:t>
            </a:r>
          </a:p>
          <a:p>
            <a:pPr marL="877002" indent="-438501" lvl="1">
              <a:lnSpc>
                <a:spcPts val="5686"/>
              </a:lnSpc>
              <a:buFont typeface="Arial"/>
              <a:buChar char="•"/>
            </a:pPr>
            <a:r>
              <a:rPr lang="en-US" sz="4062" spc="-40">
                <a:solidFill>
                  <a:srgbClr val="000000"/>
                </a:solidFill>
                <a:latin typeface="Roboto"/>
              </a:rPr>
              <a:t>Sử dụng công cụ phân tích dữ liệu để đo lường và theo dõi.</a:t>
            </a:r>
          </a:p>
          <a:p>
            <a:pPr>
              <a:lnSpc>
                <a:spcPts val="5686"/>
              </a:lnSpc>
            </a:pPr>
            <a:r>
              <a:rPr lang="en-US" sz="4062" spc="-40">
                <a:solidFill>
                  <a:srgbClr val="000000"/>
                </a:solidFill>
                <a:latin typeface="Roboto"/>
              </a:rPr>
              <a:t>Bước 6: Xem xét người sử dụng cuối cùng</a:t>
            </a:r>
          </a:p>
          <a:p>
            <a:pPr marL="877002" indent="-438501" lvl="1">
              <a:lnSpc>
                <a:spcPts val="5686"/>
              </a:lnSpc>
              <a:buFont typeface="Arial"/>
              <a:buChar char="•"/>
            </a:pPr>
            <a:r>
              <a:rPr lang="en-US" sz="4062" spc="-40">
                <a:solidFill>
                  <a:srgbClr val="000000"/>
                </a:solidFill>
                <a:latin typeface="Roboto"/>
              </a:rPr>
              <a:t>Xác định bộ phận tận dụng giải pháp.</a:t>
            </a:r>
          </a:p>
          <a:p>
            <a:pPr marL="877002" indent="-438501" lvl="1">
              <a:lnSpc>
                <a:spcPts val="5686"/>
              </a:lnSpc>
              <a:buFont typeface="Arial"/>
              <a:buChar char="•"/>
            </a:pPr>
            <a:r>
              <a:rPr lang="en-US" sz="4062" spc="-40">
                <a:solidFill>
                  <a:srgbClr val="000000"/>
                </a:solidFill>
                <a:latin typeface="Roboto"/>
              </a:rPr>
              <a:t>Đào tạo và hỗ trợ nếu có sự thiếu hụt về kỹ năng.</a:t>
            </a:r>
          </a:p>
          <a:p>
            <a:pPr>
              <a:lnSpc>
                <a:spcPts val="5686"/>
              </a:lnSpc>
            </a:pPr>
            <a:r>
              <a:rPr lang="en-US" sz="4062" spc="-40">
                <a:solidFill>
                  <a:srgbClr val="000000"/>
                </a:solidFill>
                <a:latin typeface="Roboto"/>
              </a:rPr>
              <a:t>Bước 7: Xác định cách chuyển từ đự án sang quy trình</a:t>
            </a:r>
          </a:p>
          <a:p>
            <a:pPr marL="877002" indent="-438501" lvl="1">
              <a:lnSpc>
                <a:spcPts val="5686"/>
              </a:lnSpc>
              <a:buFont typeface="Arial"/>
              <a:buChar char="•"/>
            </a:pPr>
            <a:r>
              <a:rPr lang="en-US" sz="4062" spc="-40">
                <a:solidFill>
                  <a:srgbClr val="000000"/>
                </a:solidFill>
                <a:latin typeface="Roboto"/>
              </a:rPr>
              <a:t>Xem xét bước và quy trình đã thử nghiệm.</a:t>
            </a:r>
          </a:p>
          <a:p>
            <a:pPr marL="877002" indent="-438501" lvl="1">
              <a:lnSpc>
                <a:spcPts val="5686"/>
              </a:lnSpc>
              <a:buFont typeface="Arial"/>
              <a:buChar char="•"/>
            </a:pPr>
            <a:r>
              <a:rPr lang="en-US" sz="4062" spc="-40">
                <a:solidFill>
                  <a:srgbClr val="000000"/>
                </a:solidFill>
                <a:latin typeface="Roboto"/>
              </a:rPr>
              <a:t>Tích hợp vào quy trình tự động liên tục.</a:t>
            </a:r>
          </a:p>
          <a:p>
            <a:pPr marL="0" indent="0" lvl="0">
              <a:lnSpc>
                <a:spcPts val="5686"/>
              </a:lnSpc>
              <a:spcBef>
                <a:spcPct val="0"/>
              </a:spcBef>
            </a:pPr>
          </a:p>
        </p:txBody>
      </p:sp>
      <p:sp>
        <p:nvSpPr>
          <p:cNvPr name="TextBox 11" id="11"/>
          <p:cNvSpPr txBox="true"/>
          <p:nvPr/>
        </p:nvSpPr>
        <p:spPr>
          <a:xfrm rot="0">
            <a:off x="1733268" y="577515"/>
            <a:ext cx="4229890" cy="822762"/>
          </a:xfrm>
          <a:prstGeom prst="rect">
            <a:avLst/>
          </a:prstGeom>
        </p:spPr>
        <p:txBody>
          <a:bodyPr anchor="t" rtlCol="false" tIns="0" lIns="0" bIns="0" rIns="0">
            <a:spAutoFit/>
          </a:bodyPr>
          <a:lstStyle/>
          <a:p>
            <a:pPr algn="ctr" marL="0" indent="0" lvl="0">
              <a:lnSpc>
                <a:spcPts val="6625"/>
              </a:lnSpc>
              <a:spcBef>
                <a:spcPct val="0"/>
              </a:spcBef>
            </a:pPr>
            <a:r>
              <a:rPr lang="en-US" sz="4732">
                <a:solidFill>
                  <a:srgbClr val="000000"/>
                </a:solidFill>
                <a:latin typeface="Roboto Bold"/>
              </a:rPr>
              <a:t>Ví dụ thực tế</a:t>
            </a:r>
          </a:p>
        </p:txBody>
      </p:sp>
      <p:sp>
        <p:nvSpPr>
          <p:cNvPr name="Freeform 12" id="12"/>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90557">
            <a:off x="8532575" y="-892401"/>
            <a:ext cx="3555894" cy="3764435"/>
          </a:xfrm>
          <a:custGeom>
            <a:avLst/>
            <a:gdLst/>
            <a:ahLst/>
            <a:cxnLst/>
            <a:rect r="r" b="b" t="t" l="l"/>
            <a:pathLst>
              <a:path h="3764435" w="3555894">
                <a:moveTo>
                  <a:pt x="0" y="0"/>
                </a:moveTo>
                <a:lnTo>
                  <a:pt x="3555894" y="0"/>
                </a:lnTo>
                <a:lnTo>
                  <a:pt x="3555894" y="3764435"/>
                </a:lnTo>
                <a:lnTo>
                  <a:pt x="0" y="37644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62308">
            <a:off x="5339556" y="-1253250"/>
            <a:ext cx="5095025" cy="5393831"/>
          </a:xfrm>
          <a:custGeom>
            <a:avLst/>
            <a:gdLst/>
            <a:ahLst/>
            <a:cxnLst/>
            <a:rect r="r" b="b" t="t" l="l"/>
            <a:pathLst>
              <a:path h="5393831" w="5095025">
                <a:moveTo>
                  <a:pt x="0" y="0"/>
                </a:moveTo>
                <a:lnTo>
                  <a:pt x="5095025" y="0"/>
                </a:lnTo>
                <a:lnTo>
                  <a:pt x="5095025" y="5393831"/>
                </a:lnTo>
                <a:lnTo>
                  <a:pt x="0" y="53938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9408944" y="9006107"/>
            <a:ext cx="10058684" cy="1389927"/>
          </a:xfrm>
          <a:custGeom>
            <a:avLst/>
            <a:gdLst/>
            <a:ahLst/>
            <a:cxnLst/>
            <a:rect r="r" b="b" t="t" l="l"/>
            <a:pathLst>
              <a:path h="1389927" w="10058684">
                <a:moveTo>
                  <a:pt x="0" y="0"/>
                </a:moveTo>
                <a:lnTo>
                  <a:pt x="10058684" y="0"/>
                </a:lnTo>
                <a:lnTo>
                  <a:pt x="10058684" y="1389927"/>
                </a:lnTo>
                <a:lnTo>
                  <a:pt x="0" y="13899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3176463" y="8358098"/>
            <a:ext cx="7467218" cy="1549519"/>
          </a:xfrm>
          <a:custGeom>
            <a:avLst/>
            <a:gdLst/>
            <a:ahLst/>
            <a:cxnLst/>
            <a:rect r="r" b="b" t="t" l="l"/>
            <a:pathLst>
              <a:path h="1549519" w="7467218">
                <a:moveTo>
                  <a:pt x="0" y="0"/>
                </a:moveTo>
                <a:lnTo>
                  <a:pt x="7467218" y="0"/>
                </a:lnTo>
                <a:lnTo>
                  <a:pt x="7467218" y="1549519"/>
                </a:lnTo>
                <a:lnTo>
                  <a:pt x="0" y="1549519"/>
                </a:lnTo>
                <a:lnTo>
                  <a:pt x="0" y="0"/>
                </a:lnTo>
                <a:close/>
              </a:path>
            </a:pathLst>
          </a:custGeom>
          <a:blipFill>
            <a:blip r:embed="rId6">
              <a:extLst>
                <a:ext uri="{96DAC541-7B7A-43D3-8B79-37D633B846F1}">
                  <asvg:svgBlip xmlns:asvg="http://schemas.microsoft.com/office/drawing/2016/SVG/main" r:embed="rId7"/>
                </a:ext>
              </a:extLst>
            </a:blip>
            <a:stretch>
              <a:fillRect l="-50171" t="0" r="0" b="0"/>
            </a:stretch>
          </a:blipFill>
        </p:spPr>
      </p:sp>
      <p:sp>
        <p:nvSpPr>
          <p:cNvPr name="Freeform 6" id="6"/>
          <p:cNvSpPr/>
          <p:nvPr/>
        </p:nvSpPr>
        <p:spPr>
          <a:xfrm flipH="false" flipV="false" rot="0">
            <a:off x="-3559521" y="-249521"/>
            <a:ext cx="11213627" cy="1549519"/>
          </a:xfrm>
          <a:custGeom>
            <a:avLst/>
            <a:gdLst/>
            <a:ahLst/>
            <a:cxnLst/>
            <a:rect r="r" b="b" t="t" l="l"/>
            <a:pathLst>
              <a:path h="1549519" w="11213627">
                <a:moveTo>
                  <a:pt x="0" y="0"/>
                </a:moveTo>
                <a:lnTo>
                  <a:pt x="11213627" y="0"/>
                </a:lnTo>
                <a:lnTo>
                  <a:pt x="11213627" y="1549520"/>
                </a:lnTo>
                <a:lnTo>
                  <a:pt x="0" y="1549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331905" y="2788657"/>
            <a:ext cx="3622661" cy="6613940"/>
          </a:xfrm>
          <a:prstGeom prst="rect">
            <a:avLst/>
          </a:prstGeom>
        </p:spPr>
        <p:txBody>
          <a:bodyPr anchor="t" rtlCol="false" tIns="0" lIns="0" bIns="0" rIns="0">
            <a:spAutoFit/>
          </a:bodyPr>
          <a:lstStyle/>
          <a:p>
            <a:pPr algn="just" marL="0" indent="0" lvl="0">
              <a:lnSpc>
                <a:spcPts val="4358"/>
              </a:lnSpc>
              <a:spcBef>
                <a:spcPct val="0"/>
              </a:spcBef>
            </a:pPr>
            <a:r>
              <a:rPr lang="en-US" sz="2905">
                <a:solidFill>
                  <a:srgbClr val="000000"/>
                </a:solidFill>
                <a:latin typeface="Roboto"/>
              </a:rPr>
              <a:t>Big data mang lại cơ hội lớn để cải thiện quyết định và hiệu suất kinh doanh, nhưng đồng thời cũng đối mặt với những thách thức lớn, bao gồm việc xử lý lượng lớn dữ liệu và đảm bảo tính đáng tin cậy của thông tin thu thập được.</a:t>
            </a:r>
          </a:p>
        </p:txBody>
      </p:sp>
      <p:sp>
        <p:nvSpPr>
          <p:cNvPr name="TextBox 8" id="8"/>
          <p:cNvSpPr txBox="true"/>
          <p:nvPr/>
        </p:nvSpPr>
        <p:spPr>
          <a:xfrm rot="0">
            <a:off x="5381460" y="2788657"/>
            <a:ext cx="3762540" cy="6061329"/>
          </a:xfrm>
          <a:prstGeom prst="rect">
            <a:avLst/>
          </a:prstGeom>
        </p:spPr>
        <p:txBody>
          <a:bodyPr anchor="t" rtlCol="false" tIns="0" lIns="0" bIns="0" rIns="0">
            <a:spAutoFit/>
          </a:bodyPr>
          <a:lstStyle/>
          <a:p>
            <a:pPr algn="just" marL="0" indent="0" lvl="0">
              <a:lnSpc>
                <a:spcPts val="4365"/>
              </a:lnSpc>
              <a:spcBef>
                <a:spcPct val="0"/>
              </a:spcBef>
            </a:pPr>
            <a:r>
              <a:rPr lang="en-US" sz="2910">
                <a:solidFill>
                  <a:srgbClr val="000000"/>
                </a:solidFill>
                <a:latin typeface="Roboto"/>
              </a:rPr>
              <a:t>Việc phân tích big data có thể cung cấp thông tin hữu ích, nhưng đòi hỏi sự chú ý đến mục tiêu kinh doanh và các chỉ số hiệu suất chính để đảm bảo rằng thông tin được thu thập có ý nghĩa và hỗ trợ quyết định thông minh.</a:t>
            </a:r>
          </a:p>
        </p:txBody>
      </p:sp>
      <p:sp>
        <p:nvSpPr>
          <p:cNvPr name="TextBox 9" id="9"/>
          <p:cNvSpPr txBox="true"/>
          <p:nvPr/>
        </p:nvSpPr>
        <p:spPr>
          <a:xfrm rot="0">
            <a:off x="9572625" y="2788657"/>
            <a:ext cx="3891242" cy="6613779"/>
          </a:xfrm>
          <a:prstGeom prst="rect">
            <a:avLst/>
          </a:prstGeom>
        </p:spPr>
        <p:txBody>
          <a:bodyPr anchor="t" rtlCol="false" tIns="0" lIns="0" bIns="0" rIns="0">
            <a:spAutoFit/>
          </a:bodyPr>
          <a:lstStyle/>
          <a:p>
            <a:pPr algn="just" marL="0" indent="0" lvl="0">
              <a:lnSpc>
                <a:spcPts val="4365"/>
              </a:lnSpc>
              <a:spcBef>
                <a:spcPct val="0"/>
              </a:spcBef>
            </a:pPr>
            <a:r>
              <a:rPr lang="en-US" sz="2910">
                <a:solidFill>
                  <a:srgbClr val="000000"/>
                </a:solidFill>
                <a:latin typeface="Roboto"/>
              </a:rPr>
              <a:t>Sự cảnh báo về việc nhiều công ty bắt đầu dự án big data mà không xác định mục tiêu kinh doanh và các chỉ số hiệu suất. Việc thu thập dữ liệu không có mục tiêu cụ thể có thể dẫn đến việc lãng phí tài nguyên và không đạt được kết quả mong muốn.</a:t>
            </a:r>
          </a:p>
        </p:txBody>
      </p:sp>
      <p:sp>
        <p:nvSpPr>
          <p:cNvPr name="TextBox 10" id="10"/>
          <p:cNvSpPr txBox="true"/>
          <p:nvPr/>
        </p:nvSpPr>
        <p:spPr>
          <a:xfrm rot="0">
            <a:off x="13981501" y="2788657"/>
            <a:ext cx="3783990" cy="5507355"/>
          </a:xfrm>
          <a:prstGeom prst="rect">
            <a:avLst/>
          </a:prstGeom>
        </p:spPr>
        <p:txBody>
          <a:bodyPr anchor="t" rtlCol="false" tIns="0" lIns="0" bIns="0" rIns="0">
            <a:spAutoFit/>
          </a:bodyPr>
          <a:lstStyle/>
          <a:p>
            <a:pPr algn="just" marL="0" indent="0" lvl="0">
              <a:lnSpc>
                <a:spcPts val="4424"/>
              </a:lnSpc>
              <a:spcBef>
                <a:spcPct val="0"/>
              </a:spcBef>
            </a:pPr>
            <a:r>
              <a:rPr lang="en-US" sz="2949">
                <a:solidFill>
                  <a:srgbClr val="000000"/>
                </a:solidFill>
                <a:latin typeface="Roboto"/>
              </a:rPr>
              <a:t>Sự tích lũy lượng lớn dữ liệu cá nhân đặt ra những thách thức đối với quyền riêng tư và bảo mật thông tin. Cần có sự quan tâm đặc biệt đối với cách thông tin cá nhân được thu thập và sử dụng.</a:t>
            </a:r>
          </a:p>
        </p:txBody>
      </p:sp>
      <p:sp>
        <p:nvSpPr>
          <p:cNvPr name="Freeform 11" id="11"/>
          <p:cNvSpPr/>
          <p:nvPr/>
        </p:nvSpPr>
        <p:spPr>
          <a:xfrm flipH="false" flipV="false" rot="0">
            <a:off x="15643501" y="395683"/>
            <a:ext cx="1615799" cy="2095965"/>
          </a:xfrm>
          <a:custGeom>
            <a:avLst/>
            <a:gdLst/>
            <a:ahLst/>
            <a:cxnLst/>
            <a:rect r="r" b="b" t="t" l="l"/>
            <a:pathLst>
              <a:path h="2095965" w="1615799">
                <a:moveTo>
                  <a:pt x="0" y="0"/>
                </a:moveTo>
                <a:lnTo>
                  <a:pt x="1615799" y="0"/>
                </a:lnTo>
                <a:lnTo>
                  <a:pt x="1615799" y="2095965"/>
                </a:lnTo>
                <a:lnTo>
                  <a:pt x="0" y="20959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6454853">
            <a:off x="11442607" y="-795340"/>
            <a:ext cx="786391" cy="1479943"/>
          </a:xfrm>
          <a:custGeom>
            <a:avLst/>
            <a:gdLst/>
            <a:ahLst/>
            <a:cxnLst/>
            <a:rect r="r" b="b" t="t" l="l"/>
            <a:pathLst>
              <a:path h="1479943" w="786391">
                <a:moveTo>
                  <a:pt x="0" y="0"/>
                </a:moveTo>
                <a:lnTo>
                  <a:pt x="786391" y="0"/>
                </a:lnTo>
                <a:lnTo>
                  <a:pt x="786391" y="1479944"/>
                </a:lnTo>
                <a:lnTo>
                  <a:pt x="0" y="14799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3" id="13"/>
          <p:cNvGrpSpPr/>
          <p:nvPr/>
        </p:nvGrpSpPr>
        <p:grpSpPr>
          <a:xfrm rot="0">
            <a:off x="6610593" y="139351"/>
            <a:ext cx="5456124" cy="1700931"/>
            <a:chOff x="0" y="0"/>
            <a:chExt cx="1962273" cy="611733"/>
          </a:xfrm>
        </p:grpSpPr>
        <p:sp>
          <p:nvSpPr>
            <p:cNvPr name="Freeform 14" id="14"/>
            <p:cNvSpPr/>
            <p:nvPr/>
          </p:nvSpPr>
          <p:spPr>
            <a:xfrm flipH="false" flipV="false" rot="0">
              <a:off x="0" y="0"/>
              <a:ext cx="1962273" cy="611733"/>
            </a:xfrm>
            <a:custGeom>
              <a:avLst/>
              <a:gdLst/>
              <a:ahLst/>
              <a:cxnLst/>
              <a:rect r="r" b="b" t="t" l="l"/>
              <a:pathLst>
                <a:path h="611733" w="196227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name="TextBox 15" id="15"/>
            <p:cNvSpPr txBox="true"/>
            <p:nvPr/>
          </p:nvSpPr>
          <p:spPr>
            <a:xfrm>
              <a:off x="0" y="-9525"/>
              <a:ext cx="1962273" cy="621258"/>
            </a:xfrm>
            <a:prstGeom prst="rect">
              <a:avLst/>
            </a:prstGeom>
          </p:spPr>
          <p:txBody>
            <a:bodyPr anchor="ctr" rtlCol="false" tIns="0" lIns="0" bIns="0" rIns="0"/>
            <a:lstStyle/>
            <a:p>
              <a:pPr algn="ctr" marL="0" indent="0" lvl="0">
                <a:lnSpc>
                  <a:spcPts val="700"/>
                </a:lnSpc>
                <a:spcBef>
                  <a:spcPct val="0"/>
                </a:spcBef>
              </a:pPr>
            </a:p>
          </p:txBody>
        </p:sp>
      </p:grpSp>
      <p:sp>
        <p:nvSpPr>
          <p:cNvPr name="TextBox 16" id="16"/>
          <p:cNvSpPr txBox="true"/>
          <p:nvPr/>
        </p:nvSpPr>
        <p:spPr>
          <a:xfrm rot="0">
            <a:off x="6842566" y="471347"/>
            <a:ext cx="4992178" cy="830112"/>
          </a:xfrm>
          <a:prstGeom prst="rect">
            <a:avLst/>
          </a:prstGeom>
        </p:spPr>
        <p:txBody>
          <a:bodyPr anchor="t" rtlCol="false" tIns="0" lIns="0" bIns="0" rIns="0">
            <a:spAutoFit/>
          </a:bodyPr>
          <a:lstStyle/>
          <a:p>
            <a:pPr algn="ctr" marL="0" indent="0" lvl="0">
              <a:lnSpc>
                <a:spcPts val="6745"/>
              </a:lnSpc>
              <a:spcBef>
                <a:spcPct val="0"/>
              </a:spcBef>
            </a:pPr>
            <a:r>
              <a:rPr lang="en-US" sz="4818">
                <a:solidFill>
                  <a:srgbClr val="000000"/>
                </a:solidFill>
                <a:latin typeface="Roboto Bold"/>
              </a:rPr>
              <a:t>BÀI HỌC RÚT RA</a:t>
            </a:r>
          </a:p>
        </p:txBody>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837170" y="1859324"/>
            <a:ext cx="10585104" cy="6370995"/>
            <a:chOff x="0" y="0"/>
            <a:chExt cx="4819745" cy="2900923"/>
          </a:xfrm>
        </p:grpSpPr>
        <p:sp>
          <p:nvSpPr>
            <p:cNvPr name="Freeform 4" id="4"/>
            <p:cNvSpPr/>
            <p:nvPr/>
          </p:nvSpPr>
          <p:spPr>
            <a:xfrm flipH="false" flipV="false" rot="0">
              <a:off x="0" y="0"/>
              <a:ext cx="4819745" cy="2900923"/>
            </a:xfrm>
            <a:custGeom>
              <a:avLst/>
              <a:gdLst/>
              <a:ahLst/>
              <a:cxnLst/>
              <a:rect r="r" b="b" t="t" l="l"/>
              <a:pathLst>
                <a:path h="2900923" w="4819745">
                  <a:moveTo>
                    <a:pt x="24868" y="0"/>
                  </a:moveTo>
                  <a:lnTo>
                    <a:pt x="4794878" y="0"/>
                  </a:lnTo>
                  <a:cubicBezTo>
                    <a:pt x="4808612" y="0"/>
                    <a:pt x="4819745" y="11134"/>
                    <a:pt x="4819745" y="24868"/>
                  </a:cubicBezTo>
                  <a:lnTo>
                    <a:pt x="4819745" y="2876056"/>
                  </a:lnTo>
                  <a:cubicBezTo>
                    <a:pt x="4819745" y="2889790"/>
                    <a:pt x="4808612" y="2900923"/>
                    <a:pt x="4794878" y="2900923"/>
                  </a:cubicBezTo>
                  <a:lnTo>
                    <a:pt x="24868" y="2900923"/>
                  </a:lnTo>
                  <a:cubicBezTo>
                    <a:pt x="11134" y="2900923"/>
                    <a:pt x="0" y="2889790"/>
                    <a:pt x="0" y="2876056"/>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4819745" cy="2910448"/>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831815" y="3197776"/>
            <a:ext cx="5494145" cy="3891449"/>
            <a:chOff x="0" y="0"/>
            <a:chExt cx="2327098" cy="1648260"/>
          </a:xfrm>
        </p:grpSpPr>
        <p:sp>
          <p:nvSpPr>
            <p:cNvPr name="Freeform 9" id="9"/>
            <p:cNvSpPr/>
            <p:nvPr/>
          </p:nvSpPr>
          <p:spPr>
            <a:xfrm flipH="false" flipV="false" rot="0">
              <a:off x="0" y="0"/>
              <a:ext cx="2327098" cy="1648260"/>
            </a:xfrm>
            <a:custGeom>
              <a:avLst/>
              <a:gdLst/>
              <a:ahLst/>
              <a:cxnLst/>
              <a:rect r="r" b="b" t="t" l="l"/>
              <a:pathLst>
                <a:path h="1648260" w="2327098">
                  <a:moveTo>
                    <a:pt x="47910" y="0"/>
                  </a:moveTo>
                  <a:lnTo>
                    <a:pt x="2279188" y="0"/>
                  </a:lnTo>
                  <a:cubicBezTo>
                    <a:pt x="2305648" y="0"/>
                    <a:pt x="2327098" y="21450"/>
                    <a:pt x="2327098" y="47910"/>
                  </a:cubicBezTo>
                  <a:lnTo>
                    <a:pt x="2327098" y="1600350"/>
                  </a:lnTo>
                  <a:cubicBezTo>
                    <a:pt x="2327098" y="1626810"/>
                    <a:pt x="2305648" y="1648260"/>
                    <a:pt x="2279188" y="1648260"/>
                  </a:cubicBezTo>
                  <a:lnTo>
                    <a:pt x="47910" y="1648260"/>
                  </a:lnTo>
                  <a:cubicBezTo>
                    <a:pt x="21450" y="1648260"/>
                    <a:pt x="0" y="1626810"/>
                    <a:pt x="0" y="1600350"/>
                  </a:cubicBezTo>
                  <a:lnTo>
                    <a:pt x="0" y="47910"/>
                  </a:lnTo>
                  <a:cubicBezTo>
                    <a:pt x="0" y="21450"/>
                    <a:pt x="21450" y="0"/>
                    <a:pt x="47910" y="0"/>
                  </a:cubicBezTo>
                  <a:close/>
                </a:path>
              </a:pathLst>
            </a:custGeom>
            <a:solidFill>
              <a:srgbClr val="FFFEF7"/>
            </a:solidFill>
            <a:ln w="47625" cap="rnd">
              <a:solidFill>
                <a:srgbClr val="000000"/>
              </a:solidFill>
              <a:prstDash val="solid"/>
              <a:round/>
            </a:ln>
          </p:spPr>
        </p:sp>
        <p:sp>
          <p:nvSpPr>
            <p:cNvPr name="TextBox 10" id="10"/>
            <p:cNvSpPr txBox="true"/>
            <p:nvPr/>
          </p:nvSpPr>
          <p:spPr>
            <a:xfrm>
              <a:off x="0" y="-9525"/>
              <a:ext cx="2327098" cy="1657785"/>
            </a:xfrm>
            <a:prstGeom prst="rect">
              <a:avLst/>
            </a:prstGeom>
          </p:spPr>
          <p:txBody>
            <a:bodyPr anchor="ctr" rtlCol="false" tIns="0" lIns="0" bIns="0" rIns="0"/>
            <a:lstStyle/>
            <a:p>
              <a:pPr algn="ctr" marL="0" indent="0" lvl="0">
                <a:lnSpc>
                  <a:spcPts val="700"/>
                </a:lnSpc>
                <a:spcBef>
                  <a:spcPct val="0"/>
                </a:spcBef>
              </a:pPr>
            </a:p>
          </p:txBody>
        </p:sp>
      </p:grpSp>
      <p:sp>
        <p:nvSpPr>
          <p:cNvPr name="Freeform 11" id="11"/>
          <p:cNvSpPr/>
          <p:nvPr/>
        </p:nvSpPr>
        <p:spPr>
          <a:xfrm flipH="false" flipV="false" rot="0">
            <a:off x="5579115" y="1687563"/>
            <a:ext cx="687047" cy="171762"/>
          </a:xfrm>
          <a:custGeom>
            <a:avLst/>
            <a:gdLst/>
            <a:ahLst/>
            <a:cxnLst/>
            <a:rect r="r" b="b" t="t" l="l"/>
            <a:pathLst>
              <a:path h="171762" w="687047">
                <a:moveTo>
                  <a:pt x="0" y="0"/>
                </a:moveTo>
                <a:lnTo>
                  <a:pt x="687047" y="0"/>
                </a:lnTo>
                <a:lnTo>
                  <a:pt x="687047" y="171761"/>
                </a:lnTo>
                <a:lnTo>
                  <a:pt x="0" y="171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7245595" y="2490367"/>
            <a:ext cx="9768255" cy="4706320"/>
          </a:xfrm>
          <a:prstGeom prst="rect">
            <a:avLst/>
          </a:prstGeom>
        </p:spPr>
        <p:txBody>
          <a:bodyPr anchor="t" rtlCol="false" tIns="0" lIns="0" bIns="0" rIns="0">
            <a:spAutoFit/>
          </a:bodyPr>
          <a:lstStyle/>
          <a:p>
            <a:pPr algn="just">
              <a:lnSpc>
                <a:spcPts val="4146"/>
              </a:lnSpc>
            </a:pPr>
            <a:r>
              <a:rPr lang="en-US" sz="2961" spc="-29">
                <a:solidFill>
                  <a:srgbClr val="000000"/>
                </a:solidFill>
                <a:latin typeface="Roboto"/>
              </a:rPr>
              <a:t>Big Data hay “dữ liệu lớn” là thuật ngữ chỉ về các tập dữ liệu khổng lồ và phức tạp, đến mức khó có thể xử lý được bằng các phương pháp truyền thống. Doanh nghiệp sử dụng lượng dữ liệu khổng lồ này để phân tích, chuyển hóa thành thông tin quan trọng để giải quyết các vấn đề liên quan. </a:t>
            </a:r>
          </a:p>
          <a:p>
            <a:pPr algn="just" marL="639456" indent="-319728" lvl="1">
              <a:lnSpc>
                <a:spcPts val="4146"/>
              </a:lnSpc>
              <a:buFont typeface="Arial"/>
              <a:buChar char="•"/>
            </a:pPr>
            <a:r>
              <a:rPr lang="en-US" sz="2961" spc="-29">
                <a:solidFill>
                  <a:srgbClr val="000000"/>
                </a:solidFill>
                <a:latin typeface="Roboto"/>
              </a:rPr>
              <a:t>Dữ liệu có cấu trúc</a:t>
            </a:r>
          </a:p>
          <a:p>
            <a:pPr algn="just" marL="639456" indent="-319728" lvl="1">
              <a:lnSpc>
                <a:spcPts val="4146"/>
              </a:lnSpc>
              <a:buFont typeface="Arial"/>
              <a:buChar char="•"/>
            </a:pPr>
            <a:r>
              <a:rPr lang="en-US" sz="2961" spc="-29">
                <a:solidFill>
                  <a:srgbClr val="000000"/>
                </a:solidFill>
                <a:latin typeface="Roboto"/>
              </a:rPr>
              <a:t>Dữ liệu phi cấu trúc</a:t>
            </a:r>
          </a:p>
          <a:p>
            <a:pPr algn="just" marL="639456" indent="-319728" lvl="1">
              <a:lnSpc>
                <a:spcPts val="4146"/>
              </a:lnSpc>
              <a:buFont typeface="Arial"/>
              <a:buChar char="•"/>
            </a:pPr>
            <a:r>
              <a:rPr lang="en-US" sz="2961" spc="-29">
                <a:solidFill>
                  <a:srgbClr val="000000"/>
                </a:solidFill>
                <a:latin typeface="Roboto"/>
              </a:rPr>
              <a:t>Dữ liệu bán cấu trúc</a:t>
            </a:r>
          </a:p>
          <a:p>
            <a:pPr algn="just" marL="0" indent="0" lvl="0">
              <a:lnSpc>
                <a:spcPts val="4146"/>
              </a:lnSpc>
              <a:spcBef>
                <a:spcPct val="0"/>
              </a:spcBef>
            </a:pPr>
          </a:p>
        </p:txBody>
      </p:sp>
      <p:sp>
        <p:nvSpPr>
          <p:cNvPr name="Freeform 13" id="13"/>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2533475">
            <a:off x="15894310" y="6962425"/>
            <a:ext cx="3055929" cy="1683539"/>
          </a:xfrm>
          <a:custGeom>
            <a:avLst/>
            <a:gdLst/>
            <a:ahLst/>
            <a:cxnLst/>
            <a:rect r="r" b="b" t="t" l="l"/>
            <a:pathLst>
              <a:path h="1683539" w="3055929">
                <a:moveTo>
                  <a:pt x="0" y="0"/>
                </a:moveTo>
                <a:lnTo>
                  <a:pt x="3055928" y="0"/>
                </a:lnTo>
                <a:lnTo>
                  <a:pt x="3055928"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895892" y="4239770"/>
            <a:ext cx="3365992" cy="1696379"/>
          </a:xfrm>
          <a:prstGeom prst="rect">
            <a:avLst/>
          </a:prstGeom>
        </p:spPr>
        <p:txBody>
          <a:bodyPr anchor="t" rtlCol="false" tIns="0" lIns="0" bIns="0" rIns="0">
            <a:spAutoFit/>
          </a:bodyPr>
          <a:lstStyle/>
          <a:p>
            <a:pPr algn="ctr" marL="0" indent="0" lvl="0">
              <a:lnSpc>
                <a:spcPts val="6773"/>
              </a:lnSpc>
              <a:spcBef>
                <a:spcPct val="0"/>
              </a:spcBef>
            </a:pPr>
            <a:r>
              <a:rPr lang="en-US" sz="4838">
                <a:solidFill>
                  <a:srgbClr val="000000"/>
                </a:solidFill>
                <a:latin typeface="Roboto Bold"/>
              </a:rPr>
              <a:t>Định nghĩa Big data</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697693" y="2218670"/>
            <a:ext cx="10896012" cy="6728287"/>
          </a:xfrm>
          <a:custGeom>
            <a:avLst/>
            <a:gdLst/>
            <a:ahLst/>
            <a:cxnLst/>
            <a:rect r="r" b="b" t="t" l="l"/>
            <a:pathLst>
              <a:path h="6728287" w="10896012">
                <a:moveTo>
                  <a:pt x="0" y="0"/>
                </a:moveTo>
                <a:lnTo>
                  <a:pt x="10896012" y="0"/>
                </a:lnTo>
                <a:lnTo>
                  <a:pt x="10896012" y="6728287"/>
                </a:lnTo>
                <a:lnTo>
                  <a:pt x="0" y="6728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44255">
            <a:off x="12212738" y="6763050"/>
            <a:ext cx="1064640" cy="1758415"/>
          </a:xfrm>
          <a:custGeom>
            <a:avLst/>
            <a:gdLst/>
            <a:ahLst/>
            <a:cxnLst/>
            <a:rect r="r" b="b" t="t" l="l"/>
            <a:pathLst>
              <a:path h="1758415" w="1064640">
                <a:moveTo>
                  <a:pt x="0" y="0"/>
                </a:moveTo>
                <a:lnTo>
                  <a:pt x="1064640" y="0"/>
                </a:lnTo>
                <a:lnTo>
                  <a:pt x="1064640" y="1758415"/>
                </a:lnTo>
                <a:lnTo>
                  <a:pt x="0" y="1758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27055" y="5729877"/>
            <a:ext cx="4609198" cy="6434160"/>
          </a:xfrm>
          <a:custGeom>
            <a:avLst/>
            <a:gdLst/>
            <a:ahLst/>
            <a:cxnLst/>
            <a:rect r="r" b="b" t="t" l="l"/>
            <a:pathLst>
              <a:path h="6434160" w="4609198">
                <a:moveTo>
                  <a:pt x="0" y="0"/>
                </a:moveTo>
                <a:lnTo>
                  <a:pt x="4609198" y="0"/>
                </a:lnTo>
                <a:lnTo>
                  <a:pt x="4609198" y="6434160"/>
                </a:lnTo>
                <a:lnTo>
                  <a:pt x="0" y="64341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757656">
            <a:off x="-2268026" y="-422948"/>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7" id="7"/>
          <p:cNvPicPr>
            <a:picLocks noChangeAspect="true"/>
          </p:cNvPicPr>
          <p:nvPr/>
        </p:nvPicPr>
        <p:blipFill>
          <a:blip r:embed="rId11"/>
          <a:srcRect l="0" t="0" r="0" b="0"/>
          <a:stretch>
            <a:fillRect/>
          </a:stretch>
        </p:blipFill>
        <p:spPr>
          <a:xfrm flipH="false" flipV="false" rot="1264772">
            <a:off x="14289526" y="329822"/>
            <a:ext cx="3670184" cy="2508399"/>
          </a:xfrm>
          <a:prstGeom prst="rect">
            <a:avLst/>
          </a:prstGeom>
        </p:spPr>
      </p:pic>
      <p:pic>
        <p:nvPicPr>
          <p:cNvPr name="Picture 8" id="8"/>
          <p:cNvPicPr>
            <a:picLocks noChangeAspect="true"/>
          </p:cNvPicPr>
          <p:nvPr/>
        </p:nvPicPr>
        <p:blipFill>
          <a:blip r:embed="rId12"/>
          <a:srcRect l="0" t="0" r="0" b="0"/>
          <a:stretch>
            <a:fillRect/>
          </a:stretch>
        </p:blipFill>
        <p:spPr>
          <a:xfrm flipH="false" flipV="false" rot="0">
            <a:off x="0" y="6892928"/>
            <a:ext cx="3190442" cy="3190442"/>
          </a:xfrm>
          <a:prstGeom prst="rect">
            <a:avLst/>
          </a:prstGeom>
        </p:spPr>
      </p:pic>
      <p:sp>
        <p:nvSpPr>
          <p:cNvPr name="TextBox 9" id="9"/>
          <p:cNvSpPr txBox="true"/>
          <p:nvPr/>
        </p:nvSpPr>
        <p:spPr>
          <a:xfrm rot="0">
            <a:off x="4160180" y="3415860"/>
            <a:ext cx="9952531" cy="2463310"/>
          </a:xfrm>
          <a:prstGeom prst="rect">
            <a:avLst/>
          </a:prstGeom>
        </p:spPr>
        <p:txBody>
          <a:bodyPr anchor="t" rtlCol="false" tIns="0" lIns="0" bIns="0" rIns="0">
            <a:spAutoFit/>
          </a:bodyPr>
          <a:lstStyle/>
          <a:p>
            <a:pPr algn="ctr" marL="0" indent="0" lvl="0">
              <a:lnSpc>
                <a:spcPts val="20152"/>
              </a:lnSpc>
              <a:spcBef>
                <a:spcPct val="0"/>
              </a:spcBef>
            </a:pPr>
            <a:r>
              <a:rPr lang="en-US" sz="14394">
                <a:solidFill>
                  <a:srgbClr val="000000"/>
                </a:solidFill>
                <a:latin typeface="Fredoka One"/>
              </a:rPr>
              <a:t>Thank you</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78623" y="2815166"/>
            <a:ext cx="12283179" cy="8017566"/>
          </a:xfrm>
          <a:custGeom>
            <a:avLst/>
            <a:gdLst/>
            <a:ahLst/>
            <a:cxnLst/>
            <a:rect r="r" b="b" t="t" l="l"/>
            <a:pathLst>
              <a:path h="8017566" w="12283179">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01274" y="202350"/>
            <a:ext cx="10977373" cy="9989409"/>
          </a:xfrm>
          <a:custGeom>
            <a:avLst/>
            <a:gdLst/>
            <a:ahLst/>
            <a:cxnLst/>
            <a:rect r="r" b="b" t="t" l="l"/>
            <a:pathLst>
              <a:path h="9989409" w="10977373">
                <a:moveTo>
                  <a:pt x="0" y="0"/>
                </a:moveTo>
                <a:lnTo>
                  <a:pt x="10977373" y="0"/>
                </a:lnTo>
                <a:lnTo>
                  <a:pt x="10977373" y="9989409"/>
                </a:lnTo>
                <a:lnTo>
                  <a:pt x="0" y="99894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683888">
            <a:off x="13733777" y="6653199"/>
            <a:ext cx="1857988" cy="3976240"/>
          </a:xfrm>
          <a:custGeom>
            <a:avLst/>
            <a:gdLst/>
            <a:ahLst/>
            <a:cxnLst/>
            <a:rect r="r" b="b" t="t" l="l"/>
            <a:pathLst>
              <a:path h="3976240" w="1857988">
                <a:moveTo>
                  <a:pt x="0" y="0"/>
                </a:moveTo>
                <a:lnTo>
                  <a:pt x="1857989" y="0"/>
                </a:lnTo>
                <a:lnTo>
                  <a:pt x="1857989"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4355010" y="2288784"/>
            <a:ext cx="10516848" cy="7598830"/>
          </a:xfrm>
          <a:prstGeom prst="rect">
            <a:avLst/>
          </a:prstGeom>
        </p:spPr>
        <p:txBody>
          <a:bodyPr anchor="t" rtlCol="false" tIns="0" lIns="0" bIns="0" rIns="0">
            <a:spAutoFit/>
          </a:bodyPr>
          <a:lstStyle/>
          <a:p>
            <a:pPr algn="just" marL="665722" indent="-332861" lvl="1">
              <a:lnSpc>
                <a:spcPts val="4316"/>
              </a:lnSpc>
              <a:spcBef>
                <a:spcPct val="0"/>
              </a:spcBef>
              <a:buFont typeface="Arial"/>
              <a:buChar char="•"/>
            </a:pPr>
            <a:r>
              <a:rPr lang="en-US" sz="3083" spc="-30">
                <a:solidFill>
                  <a:srgbClr val="000000"/>
                </a:solidFill>
                <a:latin typeface="Roboto"/>
              </a:rPr>
              <a:t>V</a:t>
            </a:r>
            <a:r>
              <a:rPr lang="en-US" sz="3083" spc="-30" strike="noStrike" u="none">
                <a:solidFill>
                  <a:srgbClr val="000000"/>
                </a:solidFill>
                <a:latin typeface="Roboto"/>
              </a:rPr>
              <a:t>olume (Số lượng lưu trữ): lượng dữ liệu lớn vượt quá khả năng xử lý của ứng dụng và công cụ truyền thống, từ chục terabyte đến nhiều petabyte.</a:t>
            </a:r>
          </a:p>
          <a:p>
            <a:pPr algn="just" marL="665722" indent="-332861" lvl="1">
              <a:lnSpc>
                <a:spcPts val="4316"/>
              </a:lnSpc>
              <a:spcBef>
                <a:spcPct val="0"/>
              </a:spcBef>
              <a:buFont typeface="Arial"/>
              <a:buChar char="•"/>
            </a:pPr>
            <a:r>
              <a:rPr lang="en-US" sz="3083" spc="-30" strike="noStrike" u="none">
                <a:solidFill>
                  <a:srgbClr val="000000"/>
                </a:solidFill>
                <a:latin typeface="Roboto"/>
              </a:rPr>
              <a:t>Velocity (Tốc độ xử lý): Dữ liệu tăng nhanh và xử lý tiến tới thời gian thực.</a:t>
            </a:r>
          </a:p>
          <a:p>
            <a:pPr algn="just" marL="665722" indent="-332861" lvl="1">
              <a:lnSpc>
                <a:spcPts val="4316"/>
              </a:lnSpc>
              <a:spcBef>
                <a:spcPct val="0"/>
              </a:spcBef>
              <a:buFont typeface="Arial"/>
              <a:buChar char="•"/>
            </a:pPr>
            <a:r>
              <a:rPr lang="en-US" sz="3083" spc="-30" strike="noStrike" u="none">
                <a:solidFill>
                  <a:srgbClr val="000000"/>
                </a:solidFill>
                <a:latin typeface="Roboto"/>
              </a:rPr>
              <a:t>Variety (Đa dạng chủng loại): Dữ liệu ngày càng đa dạng, với hơn 80% là dữ liệu phi cấu trúc.</a:t>
            </a:r>
          </a:p>
          <a:p>
            <a:pPr algn="just" marL="665722" indent="-332861" lvl="1">
              <a:lnSpc>
                <a:spcPts val="4316"/>
              </a:lnSpc>
              <a:spcBef>
                <a:spcPct val="0"/>
              </a:spcBef>
              <a:buFont typeface="Arial"/>
              <a:buChar char="•"/>
            </a:pPr>
            <a:r>
              <a:rPr lang="en-US" sz="3083" spc="-30" strike="noStrike" u="none">
                <a:solidFill>
                  <a:srgbClr val="000000"/>
                </a:solidFill>
                <a:latin typeface="Roboto"/>
              </a:rPr>
              <a:t>Veracity (Độ chính xác): Thách thức đối với độ chính xác của dữ liệu, đặc biệt trong bối cảnh tương tác mạnh mẽ trên mạng xã hội và di động.</a:t>
            </a:r>
          </a:p>
          <a:p>
            <a:pPr algn="just" marL="665722" indent="-332861" lvl="1">
              <a:lnSpc>
                <a:spcPts val="4316"/>
              </a:lnSpc>
              <a:spcBef>
                <a:spcPct val="0"/>
              </a:spcBef>
              <a:buFont typeface="Arial"/>
              <a:buChar char="•"/>
            </a:pPr>
            <a:r>
              <a:rPr lang="en-US" sz="3083" spc="-30" strike="noStrike" u="none">
                <a:solidFill>
                  <a:srgbClr val="000000"/>
                </a:solidFill>
                <a:latin typeface="Roboto"/>
              </a:rPr>
              <a:t>Value (Giá trị thông tin): doanh nghiệp cần xác định giá trị thông tin hữu ích của Big Data cho vấn đề, bài toán hoặc mô hình hoạt động kinh doanh</a:t>
            </a:r>
          </a:p>
          <a:p>
            <a:pPr algn="just" marL="0" indent="0" lvl="0">
              <a:lnSpc>
                <a:spcPts val="4316"/>
              </a:lnSpc>
              <a:spcBef>
                <a:spcPct val="0"/>
              </a:spcBef>
            </a:pPr>
          </a:p>
        </p:txBody>
      </p:sp>
      <p:sp>
        <p:nvSpPr>
          <p:cNvPr name="TextBox 8" id="8"/>
          <p:cNvSpPr txBox="true"/>
          <p:nvPr/>
        </p:nvSpPr>
        <p:spPr>
          <a:xfrm rot="0">
            <a:off x="4301274" y="885825"/>
            <a:ext cx="10176316" cy="1227754"/>
          </a:xfrm>
          <a:prstGeom prst="rect">
            <a:avLst/>
          </a:prstGeom>
        </p:spPr>
        <p:txBody>
          <a:bodyPr anchor="t" rtlCol="false" tIns="0" lIns="0" bIns="0" rIns="0">
            <a:spAutoFit/>
          </a:bodyPr>
          <a:lstStyle/>
          <a:p>
            <a:pPr algn="ctr" marL="0" indent="0" lvl="0">
              <a:lnSpc>
                <a:spcPts val="10028"/>
              </a:lnSpc>
              <a:spcBef>
                <a:spcPct val="0"/>
              </a:spcBef>
            </a:pPr>
            <a:r>
              <a:rPr lang="en-US" sz="7163" u="sng">
                <a:solidFill>
                  <a:srgbClr val="000000"/>
                </a:solidFill>
                <a:latin typeface="Roboto Bold"/>
                <a:hlinkClick r:id="rId11" tooltip="https://www.researchgate.net/figure/Features-of-Big-Data_fig1_339080306"/>
              </a:rPr>
              <a:t>Features of Big Data</a:t>
            </a:r>
            <a:r>
              <a:rPr lang="en-US" sz="7163" u="sng">
                <a:solidFill>
                  <a:srgbClr val="000000"/>
                </a:solidFill>
                <a:latin typeface="Roboto Bold"/>
                <a:hlinkClick r:id="rId12" tooltip="https://www.researchgate.net/figure/Features-of-Big-Data_fig1_339080306"/>
              </a:rPr>
              <a:t> </a:t>
            </a:r>
          </a:p>
        </p:txBody>
      </p:sp>
      <p:sp>
        <p:nvSpPr>
          <p:cNvPr name="Freeform 9" id="9"/>
          <p:cNvSpPr/>
          <p:nvPr/>
        </p:nvSpPr>
        <p:spPr>
          <a:xfrm flipH="false" flipV="false" rot="8174348">
            <a:off x="-3201505" y="-569052"/>
            <a:ext cx="8162855" cy="4496991"/>
          </a:xfrm>
          <a:custGeom>
            <a:avLst/>
            <a:gdLst/>
            <a:ahLst/>
            <a:cxnLst/>
            <a:rect r="r" b="b" t="t" l="l"/>
            <a:pathLst>
              <a:path h="4496991" w="8162855">
                <a:moveTo>
                  <a:pt x="0" y="0"/>
                </a:moveTo>
                <a:lnTo>
                  <a:pt x="8162855" y="0"/>
                </a:lnTo>
                <a:lnTo>
                  <a:pt x="8162855" y="4496990"/>
                </a:lnTo>
                <a:lnTo>
                  <a:pt x="0" y="449699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05750" y="1264674"/>
            <a:ext cx="13588389" cy="8390830"/>
          </a:xfrm>
          <a:custGeom>
            <a:avLst/>
            <a:gdLst/>
            <a:ahLst/>
            <a:cxnLst/>
            <a:rect r="r" b="b" t="t" l="l"/>
            <a:pathLst>
              <a:path h="8390830" w="13588389">
                <a:moveTo>
                  <a:pt x="0" y="0"/>
                </a:moveTo>
                <a:lnTo>
                  <a:pt x="13588389" y="0"/>
                </a:lnTo>
                <a:lnTo>
                  <a:pt x="13588389" y="8390830"/>
                </a:lnTo>
                <a:lnTo>
                  <a:pt x="0" y="83908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74345" y="2665034"/>
            <a:ext cx="12183498" cy="6376030"/>
          </a:xfrm>
          <a:custGeom>
            <a:avLst/>
            <a:gdLst/>
            <a:ahLst/>
            <a:cxnLst/>
            <a:rect r="r" b="b" t="t" l="l"/>
            <a:pathLst>
              <a:path h="6376030" w="12183498">
                <a:moveTo>
                  <a:pt x="0" y="0"/>
                </a:moveTo>
                <a:lnTo>
                  <a:pt x="12183498" y="0"/>
                </a:lnTo>
                <a:lnTo>
                  <a:pt x="12183498" y="6376030"/>
                </a:lnTo>
                <a:lnTo>
                  <a:pt x="0" y="6376030"/>
                </a:lnTo>
                <a:lnTo>
                  <a:pt x="0" y="0"/>
                </a:lnTo>
                <a:close/>
              </a:path>
            </a:pathLst>
          </a:custGeom>
          <a:blipFill>
            <a:blip r:embed="rId4"/>
            <a:stretch>
              <a:fillRect l="0" t="0" r="0" b="0"/>
            </a:stretch>
          </a:blipFill>
        </p:spPr>
      </p:sp>
      <p:grpSp>
        <p:nvGrpSpPr>
          <p:cNvPr name="Group 4" id="4"/>
          <p:cNvGrpSpPr/>
          <p:nvPr/>
        </p:nvGrpSpPr>
        <p:grpSpPr>
          <a:xfrm rot="0">
            <a:off x="2142159" y="868255"/>
            <a:ext cx="5456124" cy="1700931"/>
            <a:chOff x="0" y="0"/>
            <a:chExt cx="1962273" cy="611733"/>
          </a:xfrm>
        </p:grpSpPr>
        <p:sp>
          <p:nvSpPr>
            <p:cNvPr name="Freeform 5" id="5"/>
            <p:cNvSpPr/>
            <p:nvPr/>
          </p:nvSpPr>
          <p:spPr>
            <a:xfrm flipH="false" flipV="false" rot="0">
              <a:off x="0" y="0"/>
              <a:ext cx="1962273" cy="611733"/>
            </a:xfrm>
            <a:custGeom>
              <a:avLst/>
              <a:gdLst/>
              <a:ahLst/>
              <a:cxnLst/>
              <a:rect r="r" b="b" t="t" l="l"/>
              <a:pathLst>
                <a:path h="611733" w="196227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1962273" cy="621258"/>
            </a:xfrm>
            <a:prstGeom prst="rect">
              <a:avLst/>
            </a:prstGeom>
          </p:spPr>
          <p:txBody>
            <a:bodyPr anchor="ctr" rtlCol="false" tIns="0" lIns="0" bIns="0" rIns="0"/>
            <a:lstStyle/>
            <a:p>
              <a:pPr algn="ctr" marL="0" indent="0" lvl="0">
                <a:lnSpc>
                  <a:spcPts val="700"/>
                </a:lnSpc>
                <a:spcBef>
                  <a:spcPct val="0"/>
                </a:spcBef>
              </a:pPr>
            </a:p>
          </p:txBody>
        </p:sp>
      </p:grpSp>
      <p:sp>
        <p:nvSpPr>
          <p:cNvPr name="Freeform 7" id="7"/>
          <p:cNvSpPr/>
          <p:nvPr/>
        </p:nvSpPr>
        <p:spPr>
          <a:xfrm flipH="false" flipV="false" rot="1683888">
            <a:off x="15941323" y="5997879"/>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447426" y="5862934"/>
            <a:ext cx="1529987" cy="2527005"/>
          </a:xfrm>
          <a:custGeom>
            <a:avLst/>
            <a:gdLst/>
            <a:ahLst/>
            <a:cxnLst/>
            <a:rect r="r" b="b" t="t" l="l"/>
            <a:pathLst>
              <a:path h="2527005" w="1529987">
                <a:moveTo>
                  <a:pt x="0" y="0"/>
                </a:moveTo>
                <a:lnTo>
                  <a:pt x="1529986" y="0"/>
                </a:lnTo>
                <a:lnTo>
                  <a:pt x="1529986" y="2527005"/>
                </a:lnTo>
                <a:lnTo>
                  <a:pt x="0" y="25270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2740428" y="1188474"/>
            <a:ext cx="4259586" cy="1189931"/>
          </a:xfrm>
          <a:prstGeom prst="rect">
            <a:avLst/>
          </a:prstGeom>
        </p:spPr>
        <p:txBody>
          <a:bodyPr anchor="t" rtlCol="false" tIns="0" lIns="0" bIns="0" rIns="0">
            <a:spAutoFit/>
          </a:bodyPr>
          <a:lstStyle/>
          <a:p>
            <a:pPr algn="ctr" marL="0" indent="0" lvl="0">
              <a:lnSpc>
                <a:spcPts val="4763"/>
              </a:lnSpc>
              <a:spcBef>
                <a:spcPct val="0"/>
              </a:spcBef>
            </a:pPr>
            <a:r>
              <a:rPr lang="en-US" sz="3402">
                <a:solidFill>
                  <a:srgbClr val="000000"/>
                </a:solidFill>
                <a:latin typeface="Roboto Bold"/>
              </a:rPr>
              <a:t>Ứng dụng của big data</a:t>
            </a:r>
          </a:p>
        </p:txBody>
      </p:sp>
      <p:sp>
        <p:nvSpPr>
          <p:cNvPr name="Freeform 11" id="11"/>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878988" y="1538983"/>
            <a:ext cx="10961459" cy="7019162"/>
            <a:chOff x="0" y="0"/>
            <a:chExt cx="4991112" cy="3196055"/>
          </a:xfrm>
        </p:grpSpPr>
        <p:sp>
          <p:nvSpPr>
            <p:cNvPr name="Freeform 4" id="4"/>
            <p:cNvSpPr/>
            <p:nvPr/>
          </p:nvSpPr>
          <p:spPr>
            <a:xfrm flipH="false" flipV="false" rot="0">
              <a:off x="0" y="0"/>
              <a:ext cx="4991112" cy="3196055"/>
            </a:xfrm>
            <a:custGeom>
              <a:avLst/>
              <a:gdLst/>
              <a:ahLst/>
              <a:cxnLst/>
              <a:rect r="r" b="b" t="t" l="l"/>
              <a:pathLst>
                <a:path h="3196055" w="4991112">
                  <a:moveTo>
                    <a:pt x="24014" y="0"/>
                  </a:moveTo>
                  <a:lnTo>
                    <a:pt x="4967099" y="0"/>
                  </a:lnTo>
                  <a:cubicBezTo>
                    <a:pt x="4980361" y="0"/>
                    <a:pt x="4991112" y="10751"/>
                    <a:pt x="4991112" y="24014"/>
                  </a:cubicBezTo>
                  <a:lnTo>
                    <a:pt x="4991112" y="3172041"/>
                  </a:lnTo>
                  <a:cubicBezTo>
                    <a:pt x="4991112" y="3185304"/>
                    <a:pt x="4980361" y="3196055"/>
                    <a:pt x="4967099" y="3196055"/>
                  </a:cubicBezTo>
                  <a:lnTo>
                    <a:pt x="24014" y="3196055"/>
                  </a:lnTo>
                  <a:cubicBezTo>
                    <a:pt x="10751" y="3196055"/>
                    <a:pt x="0" y="3185304"/>
                    <a:pt x="0" y="3172041"/>
                  </a:cubicBezTo>
                  <a:lnTo>
                    <a:pt x="0" y="24014"/>
                  </a:lnTo>
                  <a:cubicBezTo>
                    <a:pt x="0" y="10751"/>
                    <a:pt x="10751" y="0"/>
                    <a:pt x="24014"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4991112" cy="3205580"/>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772016" y="3099097"/>
            <a:ext cx="5494145" cy="3891449"/>
            <a:chOff x="0" y="0"/>
            <a:chExt cx="2327098" cy="1648260"/>
          </a:xfrm>
        </p:grpSpPr>
        <p:sp>
          <p:nvSpPr>
            <p:cNvPr name="Freeform 9" id="9"/>
            <p:cNvSpPr/>
            <p:nvPr/>
          </p:nvSpPr>
          <p:spPr>
            <a:xfrm flipH="false" flipV="false" rot="0">
              <a:off x="0" y="0"/>
              <a:ext cx="2327098" cy="1648260"/>
            </a:xfrm>
            <a:custGeom>
              <a:avLst/>
              <a:gdLst/>
              <a:ahLst/>
              <a:cxnLst/>
              <a:rect r="r" b="b" t="t" l="l"/>
              <a:pathLst>
                <a:path h="1648260" w="2327098">
                  <a:moveTo>
                    <a:pt x="47910" y="0"/>
                  </a:moveTo>
                  <a:lnTo>
                    <a:pt x="2279188" y="0"/>
                  </a:lnTo>
                  <a:cubicBezTo>
                    <a:pt x="2305648" y="0"/>
                    <a:pt x="2327098" y="21450"/>
                    <a:pt x="2327098" y="47910"/>
                  </a:cubicBezTo>
                  <a:lnTo>
                    <a:pt x="2327098" y="1600350"/>
                  </a:lnTo>
                  <a:cubicBezTo>
                    <a:pt x="2327098" y="1626810"/>
                    <a:pt x="2305648" y="1648260"/>
                    <a:pt x="2279188" y="1648260"/>
                  </a:cubicBezTo>
                  <a:lnTo>
                    <a:pt x="47910" y="1648260"/>
                  </a:lnTo>
                  <a:cubicBezTo>
                    <a:pt x="21450" y="1648260"/>
                    <a:pt x="0" y="1626810"/>
                    <a:pt x="0" y="1600350"/>
                  </a:cubicBezTo>
                  <a:lnTo>
                    <a:pt x="0" y="47910"/>
                  </a:lnTo>
                  <a:cubicBezTo>
                    <a:pt x="0" y="21450"/>
                    <a:pt x="21450" y="0"/>
                    <a:pt x="47910" y="0"/>
                  </a:cubicBezTo>
                  <a:close/>
                </a:path>
              </a:pathLst>
            </a:custGeom>
            <a:solidFill>
              <a:srgbClr val="FFFEF7"/>
            </a:solidFill>
            <a:ln w="47625" cap="rnd">
              <a:solidFill>
                <a:srgbClr val="000000"/>
              </a:solidFill>
              <a:prstDash val="solid"/>
              <a:round/>
            </a:ln>
          </p:spPr>
        </p:sp>
        <p:sp>
          <p:nvSpPr>
            <p:cNvPr name="TextBox 10" id="10"/>
            <p:cNvSpPr txBox="true"/>
            <p:nvPr/>
          </p:nvSpPr>
          <p:spPr>
            <a:xfrm>
              <a:off x="0" y="-9525"/>
              <a:ext cx="2327098" cy="1657785"/>
            </a:xfrm>
            <a:prstGeom prst="rect">
              <a:avLst/>
            </a:prstGeom>
          </p:spPr>
          <p:txBody>
            <a:bodyPr anchor="ctr" rtlCol="false" tIns="0" lIns="0" bIns="0" rIns="0"/>
            <a:lstStyle/>
            <a:p>
              <a:pPr algn="ctr" marL="0" indent="0" lvl="0">
                <a:lnSpc>
                  <a:spcPts val="700"/>
                </a:lnSpc>
                <a:spcBef>
                  <a:spcPct val="0"/>
                </a:spcBef>
              </a:pPr>
            </a:p>
          </p:txBody>
        </p:sp>
      </p:grpSp>
      <p:sp>
        <p:nvSpPr>
          <p:cNvPr name="Freeform 11" id="11"/>
          <p:cNvSpPr/>
          <p:nvPr/>
        </p:nvSpPr>
        <p:spPr>
          <a:xfrm flipH="false" flipV="false" rot="0">
            <a:off x="5579115" y="1687563"/>
            <a:ext cx="687047" cy="171762"/>
          </a:xfrm>
          <a:custGeom>
            <a:avLst/>
            <a:gdLst/>
            <a:ahLst/>
            <a:cxnLst/>
            <a:rect r="r" b="b" t="t" l="l"/>
            <a:pathLst>
              <a:path h="171762" w="687047">
                <a:moveTo>
                  <a:pt x="0" y="0"/>
                </a:moveTo>
                <a:lnTo>
                  <a:pt x="687047" y="0"/>
                </a:lnTo>
                <a:lnTo>
                  <a:pt x="687047" y="171761"/>
                </a:lnTo>
                <a:lnTo>
                  <a:pt x="0" y="171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6664163" y="2229692"/>
            <a:ext cx="10595137" cy="6328453"/>
          </a:xfrm>
          <a:prstGeom prst="rect">
            <a:avLst/>
          </a:prstGeom>
        </p:spPr>
        <p:txBody>
          <a:bodyPr anchor="t" rtlCol="false" tIns="0" lIns="0" bIns="0" rIns="0">
            <a:spAutoFit/>
          </a:bodyPr>
          <a:lstStyle/>
          <a:p>
            <a:pPr algn="just" marL="857835" indent="-428917" lvl="1">
              <a:lnSpc>
                <a:spcPts val="5562"/>
              </a:lnSpc>
              <a:buFont typeface="Arial"/>
              <a:buChar char="•"/>
            </a:pPr>
            <a:r>
              <a:rPr lang="en-US" sz="3973" spc="-39">
                <a:solidFill>
                  <a:srgbClr val="000000"/>
                </a:solidFill>
                <a:latin typeface="Roboto"/>
              </a:rPr>
              <a:t>Vấn đề chính của big data ngày nay.</a:t>
            </a:r>
          </a:p>
          <a:p>
            <a:pPr algn="just" marL="857835" indent="-428917" lvl="1">
              <a:lnSpc>
                <a:spcPts val="5562"/>
              </a:lnSpc>
              <a:buFont typeface="Arial"/>
              <a:buChar char="•"/>
            </a:pPr>
            <a:r>
              <a:rPr lang="en-US" sz="3973" spc="-39">
                <a:solidFill>
                  <a:srgbClr val="000000"/>
                </a:solidFill>
                <a:latin typeface="Roboto"/>
              </a:rPr>
              <a:t>Dữ liệu lớn cũng có những hạn chế.</a:t>
            </a:r>
          </a:p>
          <a:p>
            <a:pPr algn="just" marL="857835" indent="-428917" lvl="1">
              <a:lnSpc>
                <a:spcPts val="5562"/>
              </a:lnSpc>
              <a:buFont typeface="Arial"/>
              <a:buChar char="•"/>
            </a:pPr>
            <a:r>
              <a:rPr lang="en-US" sz="3973" spc="-39">
                <a:solidFill>
                  <a:srgbClr val="000000"/>
                </a:solidFill>
                <a:latin typeface="Roboto"/>
              </a:rPr>
              <a:t>Nắm bắt xu thế của các công ty lớn và việc ứng dụng vào thực tế.</a:t>
            </a:r>
          </a:p>
          <a:p>
            <a:pPr algn="just" marL="857835" indent="-428917" lvl="1">
              <a:lnSpc>
                <a:spcPts val="5562"/>
              </a:lnSpc>
              <a:buFont typeface="Arial"/>
              <a:buChar char="•"/>
            </a:pPr>
            <a:r>
              <a:rPr lang="en-US" sz="3973" spc="-39">
                <a:solidFill>
                  <a:srgbClr val="000000"/>
                </a:solidFill>
                <a:latin typeface="Roboto"/>
              </a:rPr>
              <a:t>Lợi ích to lớn từ việc sử dụng thực tế và có hiệu quả của big data.</a:t>
            </a:r>
          </a:p>
          <a:p>
            <a:pPr algn="just" marL="857835" indent="-428917" lvl="1">
              <a:lnSpc>
                <a:spcPts val="5562"/>
              </a:lnSpc>
              <a:buFont typeface="Arial"/>
              <a:buChar char="•"/>
            </a:pPr>
            <a:r>
              <a:rPr lang="en-US" sz="3973" spc="-39">
                <a:solidFill>
                  <a:srgbClr val="000000"/>
                </a:solidFill>
                <a:latin typeface="Roboto"/>
              </a:rPr>
              <a:t>Những sai lầm khi chưa tìm hiểu và chuẩn bị tốt để áp dụng big data.</a:t>
            </a:r>
          </a:p>
          <a:p>
            <a:pPr algn="just" marL="0" indent="0" lvl="0">
              <a:lnSpc>
                <a:spcPts val="5562"/>
              </a:lnSpc>
              <a:spcBef>
                <a:spcPct val="0"/>
              </a:spcBef>
            </a:pPr>
          </a:p>
        </p:txBody>
      </p:sp>
      <p:sp>
        <p:nvSpPr>
          <p:cNvPr name="Freeform 13" id="13"/>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2533475">
            <a:off x="15894310" y="6962425"/>
            <a:ext cx="3055929" cy="1683539"/>
          </a:xfrm>
          <a:custGeom>
            <a:avLst/>
            <a:gdLst/>
            <a:ahLst/>
            <a:cxnLst/>
            <a:rect r="r" b="b" t="t" l="l"/>
            <a:pathLst>
              <a:path h="1683539" w="3055929">
                <a:moveTo>
                  <a:pt x="0" y="0"/>
                </a:moveTo>
                <a:lnTo>
                  <a:pt x="3055928" y="0"/>
                </a:lnTo>
                <a:lnTo>
                  <a:pt x="3055928"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788255" y="3171448"/>
            <a:ext cx="3365992" cy="3410879"/>
          </a:xfrm>
          <a:prstGeom prst="rect">
            <a:avLst/>
          </a:prstGeom>
        </p:spPr>
        <p:txBody>
          <a:bodyPr anchor="t" rtlCol="false" tIns="0" lIns="0" bIns="0" rIns="0">
            <a:spAutoFit/>
          </a:bodyPr>
          <a:lstStyle/>
          <a:p>
            <a:pPr algn="ctr" marL="0" indent="0" lvl="0">
              <a:lnSpc>
                <a:spcPts val="6773"/>
              </a:lnSpc>
              <a:spcBef>
                <a:spcPct val="0"/>
              </a:spcBef>
            </a:pPr>
            <a:r>
              <a:rPr lang="en-US" sz="4838">
                <a:solidFill>
                  <a:srgbClr val="000000"/>
                </a:solidFill>
                <a:latin typeface="Roboto Bold"/>
              </a:rPr>
              <a:t>Tóm tắt các sự việc, sự kiện quan trọng</a:t>
            </a: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766071" y="2953557"/>
            <a:ext cx="12283179" cy="8017566"/>
          </a:xfrm>
          <a:custGeom>
            <a:avLst/>
            <a:gdLst/>
            <a:ahLst/>
            <a:cxnLst/>
            <a:rect r="r" b="b" t="t" l="l"/>
            <a:pathLst>
              <a:path h="8017566" w="12283179">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683888">
            <a:off x="13733777" y="6653199"/>
            <a:ext cx="1857988" cy="3976240"/>
          </a:xfrm>
          <a:custGeom>
            <a:avLst/>
            <a:gdLst/>
            <a:ahLst/>
            <a:cxnLst/>
            <a:rect r="r" b="b" t="t" l="l"/>
            <a:pathLst>
              <a:path h="3976240" w="1857988">
                <a:moveTo>
                  <a:pt x="0" y="0"/>
                </a:moveTo>
                <a:lnTo>
                  <a:pt x="1857989" y="0"/>
                </a:lnTo>
                <a:lnTo>
                  <a:pt x="1857989" y="3976240"/>
                </a:lnTo>
                <a:lnTo>
                  <a:pt x="0" y="39762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8174348">
            <a:off x="-3201505" y="-569052"/>
            <a:ext cx="8162855" cy="4496991"/>
          </a:xfrm>
          <a:custGeom>
            <a:avLst/>
            <a:gdLst/>
            <a:ahLst/>
            <a:cxnLst/>
            <a:rect r="r" b="b" t="t" l="l"/>
            <a:pathLst>
              <a:path h="4496991" w="8162855">
                <a:moveTo>
                  <a:pt x="0" y="0"/>
                </a:moveTo>
                <a:lnTo>
                  <a:pt x="8162855" y="0"/>
                </a:lnTo>
                <a:lnTo>
                  <a:pt x="8162855" y="4496990"/>
                </a:lnTo>
                <a:lnTo>
                  <a:pt x="0" y="44969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535634" y="449529"/>
            <a:ext cx="16077959" cy="9387941"/>
            <a:chOff x="0" y="0"/>
            <a:chExt cx="7320823" cy="4274638"/>
          </a:xfrm>
        </p:grpSpPr>
        <p:sp>
          <p:nvSpPr>
            <p:cNvPr name="Freeform 8" id="8"/>
            <p:cNvSpPr/>
            <p:nvPr/>
          </p:nvSpPr>
          <p:spPr>
            <a:xfrm flipH="false" flipV="false" rot="0">
              <a:off x="0" y="0"/>
              <a:ext cx="7320823" cy="4274638"/>
            </a:xfrm>
            <a:custGeom>
              <a:avLst/>
              <a:gdLst/>
              <a:ahLst/>
              <a:cxnLst/>
              <a:rect r="r" b="b" t="t" l="l"/>
              <a:pathLst>
                <a:path h="4274638" w="7320823">
                  <a:moveTo>
                    <a:pt x="16372" y="0"/>
                  </a:moveTo>
                  <a:lnTo>
                    <a:pt x="7304451" y="0"/>
                  </a:lnTo>
                  <a:cubicBezTo>
                    <a:pt x="7313493" y="0"/>
                    <a:pt x="7320823" y="7330"/>
                    <a:pt x="7320823" y="16372"/>
                  </a:cubicBezTo>
                  <a:lnTo>
                    <a:pt x="7320823" y="4258266"/>
                  </a:lnTo>
                  <a:cubicBezTo>
                    <a:pt x="7320823" y="4262608"/>
                    <a:pt x="7319098" y="4266773"/>
                    <a:pt x="7316028" y="4269843"/>
                  </a:cubicBezTo>
                  <a:cubicBezTo>
                    <a:pt x="7312958" y="4272914"/>
                    <a:pt x="7308793" y="4274638"/>
                    <a:pt x="7304451" y="4274638"/>
                  </a:cubicBezTo>
                  <a:lnTo>
                    <a:pt x="16372" y="4274638"/>
                  </a:lnTo>
                  <a:cubicBezTo>
                    <a:pt x="12030" y="4274638"/>
                    <a:pt x="7866" y="4272914"/>
                    <a:pt x="4795" y="4269843"/>
                  </a:cubicBezTo>
                  <a:cubicBezTo>
                    <a:pt x="1725" y="4266773"/>
                    <a:pt x="0" y="4262608"/>
                    <a:pt x="0" y="4258266"/>
                  </a:cubicBezTo>
                  <a:lnTo>
                    <a:pt x="0" y="16372"/>
                  </a:lnTo>
                  <a:cubicBezTo>
                    <a:pt x="0" y="12030"/>
                    <a:pt x="1725" y="7866"/>
                    <a:pt x="4795" y="4795"/>
                  </a:cubicBezTo>
                  <a:cubicBezTo>
                    <a:pt x="7866" y="1725"/>
                    <a:pt x="12030" y="0"/>
                    <a:pt x="1637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76200"/>
              <a:ext cx="7320823" cy="4350838"/>
            </a:xfrm>
            <a:prstGeom prst="rect">
              <a:avLst/>
            </a:prstGeom>
          </p:spPr>
          <p:txBody>
            <a:bodyPr anchor="ctr" rtlCol="false" tIns="0" lIns="0" bIns="0" rIns="0"/>
            <a:lstStyle/>
            <a:p>
              <a:pPr>
                <a:lnSpc>
                  <a:spcPts val="4759"/>
                </a:lnSpc>
              </a:pPr>
            </a:p>
            <a:p>
              <a:pPr marL="0" indent="0" lvl="0">
                <a:lnSpc>
                  <a:spcPts val="4759"/>
                </a:lnSpc>
                <a:spcBef>
                  <a:spcPct val="0"/>
                </a:spcBef>
              </a:pPr>
            </a:p>
          </p:txBody>
        </p:sp>
      </p:grpSp>
      <p:sp>
        <p:nvSpPr>
          <p:cNvPr name="TextBox 10" id="10"/>
          <p:cNvSpPr txBox="true"/>
          <p:nvPr/>
        </p:nvSpPr>
        <p:spPr>
          <a:xfrm rot="0">
            <a:off x="4486455" y="923496"/>
            <a:ext cx="10176316" cy="755947"/>
          </a:xfrm>
          <a:prstGeom prst="rect">
            <a:avLst/>
          </a:prstGeom>
        </p:spPr>
        <p:txBody>
          <a:bodyPr anchor="t" rtlCol="false" tIns="0" lIns="0" bIns="0" rIns="0">
            <a:spAutoFit/>
          </a:bodyPr>
          <a:lstStyle/>
          <a:p>
            <a:pPr algn="ctr" marL="0" indent="0" lvl="0">
              <a:lnSpc>
                <a:spcPts val="6108"/>
              </a:lnSpc>
              <a:spcBef>
                <a:spcPct val="0"/>
              </a:spcBef>
            </a:pPr>
            <a:r>
              <a:rPr lang="en-US" sz="4363" u="sng">
                <a:solidFill>
                  <a:srgbClr val="000000"/>
                </a:solidFill>
                <a:latin typeface="Roboto Bold"/>
                <a:hlinkClick r:id="rId11" tooltip="https://www.researchgate.net/figure/Features-of-Big-Data_fig1_339080306"/>
              </a:rPr>
              <a:t>Vấn đề chính của big data ngày nay</a:t>
            </a:r>
          </a:p>
        </p:txBody>
      </p:sp>
      <p:sp>
        <p:nvSpPr>
          <p:cNvPr name="TextBox 11" id="11"/>
          <p:cNvSpPr txBox="true"/>
          <p:nvPr/>
        </p:nvSpPr>
        <p:spPr>
          <a:xfrm rot="0">
            <a:off x="2003611" y="1861214"/>
            <a:ext cx="15142005" cy="7077283"/>
          </a:xfrm>
          <a:prstGeom prst="rect">
            <a:avLst/>
          </a:prstGeom>
        </p:spPr>
        <p:txBody>
          <a:bodyPr anchor="t" rtlCol="false" tIns="0" lIns="0" bIns="0" rIns="0">
            <a:spAutoFit/>
          </a:bodyPr>
          <a:lstStyle/>
          <a:p>
            <a:pPr>
              <a:lnSpc>
                <a:spcPts val="4713"/>
              </a:lnSpc>
              <a:spcBef>
                <a:spcPct val="0"/>
              </a:spcBef>
            </a:pPr>
            <a:r>
              <a:rPr lang="en-US" sz="3366">
                <a:solidFill>
                  <a:srgbClr val="000000"/>
                </a:solidFill>
                <a:latin typeface="Roboto Bold"/>
              </a:rPr>
              <a:t>Thách thức dữ liệu lớn cho các công ty ngày nay:</a:t>
            </a:r>
          </a:p>
          <a:p>
            <a:pPr marL="726898" indent="-363449" lvl="1">
              <a:lnSpc>
                <a:spcPts val="4713"/>
              </a:lnSpc>
              <a:buFont typeface="Arial"/>
              <a:buChar char="•"/>
            </a:pPr>
            <a:r>
              <a:rPr lang="en-US" sz="3366">
                <a:solidFill>
                  <a:srgbClr val="000000"/>
                </a:solidFill>
                <a:latin typeface="Roboto Bold"/>
              </a:rPr>
              <a:t>Lượng dữ liệu khổng lồ từ mạng xã hội, công cụ tìm kiếm, cảm biến, và nguồn truyền thống.</a:t>
            </a:r>
          </a:p>
          <a:p>
            <a:pPr marL="726898" indent="-363449" lvl="1">
              <a:lnSpc>
                <a:spcPts val="4713"/>
              </a:lnSpc>
              <a:buFont typeface="Arial"/>
              <a:buChar char="•"/>
            </a:pPr>
            <a:r>
              <a:rPr lang="en-US" sz="3366">
                <a:solidFill>
                  <a:srgbClr val="000000"/>
                </a:solidFill>
                <a:latin typeface="Roboto Bold"/>
              </a:rPr>
              <a:t>Công ty phải đối mặt với thách thức xử lý và tận dụng hiệu quả dữ liệu này.</a:t>
            </a:r>
          </a:p>
          <a:p>
            <a:pPr>
              <a:lnSpc>
                <a:spcPts val="4713"/>
              </a:lnSpc>
              <a:spcBef>
                <a:spcPct val="0"/>
              </a:spcBef>
            </a:pPr>
            <a:r>
              <a:rPr lang="en-US" sz="3366">
                <a:solidFill>
                  <a:srgbClr val="000000"/>
                </a:solidFill>
                <a:latin typeface="Roboto Bold"/>
              </a:rPr>
              <a:t>Dữ liệu lớn trong hoạt động vận hành:</a:t>
            </a:r>
          </a:p>
          <a:p>
            <a:pPr marL="726898" indent="-363449" lvl="1">
              <a:lnSpc>
                <a:spcPts val="4713"/>
              </a:lnSpc>
              <a:buFont typeface="Arial"/>
              <a:buChar char="•"/>
            </a:pPr>
            <a:r>
              <a:rPr lang="en-US" sz="3366">
                <a:solidFill>
                  <a:srgbClr val="000000"/>
                </a:solidFill>
                <a:latin typeface="Roboto Bold"/>
              </a:rPr>
              <a:t>Các tổ chức như Amazon, Youtube, Spotify tích hợp dữ liệu lớn trong hoạt động hàng ngày.</a:t>
            </a:r>
          </a:p>
          <a:p>
            <a:pPr marL="726898" indent="-363449" lvl="1">
              <a:lnSpc>
                <a:spcPts val="4713"/>
              </a:lnSpc>
              <a:buFont typeface="Arial"/>
              <a:buChar char="•"/>
            </a:pPr>
            <a:r>
              <a:rPr lang="en-US" sz="3366">
                <a:solidFill>
                  <a:srgbClr val="000000"/>
                </a:solidFill>
                <a:latin typeface="Roboto Bold"/>
              </a:rPr>
              <a:t>Cho thấy ảnh hưởng tích cực và lợi ích mà Big Data mang lại cho tổ chức.</a:t>
            </a:r>
          </a:p>
          <a:p>
            <a:pPr>
              <a:lnSpc>
                <a:spcPts val="4713"/>
              </a:lnSpc>
              <a:spcBef>
                <a:spcPct val="0"/>
              </a:spcBef>
            </a:pPr>
            <a:r>
              <a:rPr lang="en-US" sz="3366">
                <a:solidFill>
                  <a:srgbClr val="000000"/>
                </a:solidFill>
                <a:latin typeface="Roboto Bold"/>
              </a:rPr>
              <a:t>Quy mô khổng lồ của dữ liệu ngày nay:</a:t>
            </a:r>
          </a:p>
          <a:p>
            <a:pPr marL="726898" indent="-363449" lvl="1">
              <a:lnSpc>
                <a:spcPts val="4713"/>
              </a:lnSpc>
              <a:buFont typeface="Arial"/>
              <a:buChar char="•"/>
            </a:pPr>
            <a:r>
              <a:rPr lang="en-US" sz="3366">
                <a:solidFill>
                  <a:srgbClr val="000000"/>
                </a:solidFill>
                <a:latin typeface="Roboto Bold"/>
              </a:rPr>
              <a:t>Mỗi ngày trên thế giới tạo ra khoảng 2,5 quintillion byte dữ liệu.</a:t>
            </a:r>
          </a:p>
          <a:p>
            <a:pPr marL="726898" indent="-363449" lvl="1">
              <a:lnSpc>
                <a:spcPts val="4713"/>
              </a:lnSpc>
              <a:buFont typeface="Arial"/>
              <a:buChar char="•"/>
            </a:pPr>
            <a:r>
              <a:rPr lang="en-US" sz="3366">
                <a:solidFill>
                  <a:srgbClr val="000000"/>
                </a:solidFill>
                <a:latin typeface="Roboto Bold"/>
              </a:rPr>
              <a:t>Cơ hội lớn để hiểu rõ về Big Data và tận dụng nó để cải thiện quyết định và hiệu suất kinh doanh.</a:t>
            </a:r>
          </a:p>
        </p:txBody>
      </p:sp>
    </p:spTree>
  </p:cSld>
  <p:clrMapOvr>
    <a:masterClrMapping/>
  </p:clrMapOvr>
  <p:transition spd="med">
    <p:wipe dir="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8100000">
            <a:off x="-2183004" y="-116698"/>
            <a:ext cx="7820097" cy="4308162"/>
          </a:xfrm>
          <a:custGeom>
            <a:avLst/>
            <a:gdLst/>
            <a:ahLst/>
            <a:cxnLst/>
            <a:rect r="r" b="b" t="t" l="l"/>
            <a:pathLst>
              <a:path h="4308162" w="7820097">
                <a:moveTo>
                  <a:pt x="0" y="0"/>
                </a:moveTo>
                <a:lnTo>
                  <a:pt x="7820096" y="0"/>
                </a:lnTo>
                <a:lnTo>
                  <a:pt x="7820096" y="4308162"/>
                </a:lnTo>
                <a:lnTo>
                  <a:pt x="0" y="430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33385" y="742163"/>
            <a:ext cx="14156177" cy="8168969"/>
            <a:chOff x="0" y="0"/>
            <a:chExt cx="6445772" cy="3719600"/>
          </a:xfrm>
        </p:grpSpPr>
        <p:sp>
          <p:nvSpPr>
            <p:cNvPr name="Freeform 5" id="5"/>
            <p:cNvSpPr/>
            <p:nvPr/>
          </p:nvSpPr>
          <p:spPr>
            <a:xfrm flipH="false" flipV="false" rot="0">
              <a:off x="0" y="0"/>
              <a:ext cx="6445772" cy="3719600"/>
            </a:xfrm>
            <a:custGeom>
              <a:avLst/>
              <a:gdLst/>
              <a:ahLst/>
              <a:cxnLst/>
              <a:rect r="r" b="b" t="t" l="l"/>
              <a:pathLst>
                <a:path h="3719600" w="6445772">
                  <a:moveTo>
                    <a:pt x="18594" y="0"/>
                  </a:moveTo>
                  <a:lnTo>
                    <a:pt x="6427178" y="0"/>
                  </a:lnTo>
                  <a:cubicBezTo>
                    <a:pt x="6432110" y="0"/>
                    <a:pt x="6436839" y="1959"/>
                    <a:pt x="6440326" y="5446"/>
                  </a:cubicBezTo>
                  <a:cubicBezTo>
                    <a:pt x="6443813" y="8933"/>
                    <a:pt x="6445772" y="13663"/>
                    <a:pt x="6445772" y="18594"/>
                  </a:cubicBezTo>
                  <a:lnTo>
                    <a:pt x="6445772" y="3701006"/>
                  </a:lnTo>
                  <a:cubicBezTo>
                    <a:pt x="6445772" y="3711275"/>
                    <a:pt x="6437447" y="3719600"/>
                    <a:pt x="6427178" y="3719600"/>
                  </a:cubicBezTo>
                  <a:lnTo>
                    <a:pt x="18594" y="3719600"/>
                  </a:lnTo>
                  <a:cubicBezTo>
                    <a:pt x="8325" y="3719600"/>
                    <a:pt x="0" y="3711275"/>
                    <a:pt x="0" y="3701006"/>
                  </a:cubicBezTo>
                  <a:lnTo>
                    <a:pt x="0" y="18594"/>
                  </a:lnTo>
                  <a:cubicBezTo>
                    <a:pt x="0" y="8325"/>
                    <a:pt x="8325" y="0"/>
                    <a:pt x="18594"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6445772" cy="3729125"/>
            </a:xfrm>
            <a:prstGeom prst="rect">
              <a:avLst/>
            </a:prstGeom>
          </p:spPr>
          <p:txBody>
            <a:bodyPr anchor="ctr" rtlCol="false" tIns="0" lIns="0" bIns="0" rIns="0"/>
            <a:lstStyle/>
            <a:p>
              <a:pPr algn="ctr" marL="0" indent="0" lvl="0">
                <a:lnSpc>
                  <a:spcPts val="700"/>
                </a:lnSpc>
                <a:spcBef>
                  <a:spcPct val="0"/>
                </a:spcBef>
              </a:pPr>
            </a:p>
          </p:txBody>
        </p:sp>
      </p:grpSp>
      <p:sp>
        <p:nvSpPr>
          <p:cNvPr name="Freeform 7" id="7"/>
          <p:cNvSpPr/>
          <p:nvPr/>
        </p:nvSpPr>
        <p:spPr>
          <a:xfrm flipH="false" flipV="false" rot="0">
            <a:off x="215476" y="3085155"/>
            <a:ext cx="6035818" cy="3727118"/>
          </a:xfrm>
          <a:custGeom>
            <a:avLst/>
            <a:gdLst/>
            <a:ahLst/>
            <a:cxnLst/>
            <a:rect r="r" b="b" t="t" l="l"/>
            <a:pathLst>
              <a:path h="3727118" w="6035818">
                <a:moveTo>
                  <a:pt x="0" y="0"/>
                </a:moveTo>
                <a:lnTo>
                  <a:pt x="6035818" y="0"/>
                </a:lnTo>
                <a:lnTo>
                  <a:pt x="6035818" y="3727118"/>
                </a:lnTo>
                <a:lnTo>
                  <a:pt x="0" y="3727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333363" y="3503399"/>
            <a:ext cx="4224205" cy="3005906"/>
          </a:xfrm>
          <a:prstGeom prst="rect">
            <a:avLst/>
          </a:prstGeom>
        </p:spPr>
        <p:txBody>
          <a:bodyPr anchor="t" rtlCol="false" tIns="0" lIns="0" bIns="0" rIns="0">
            <a:spAutoFit/>
          </a:bodyPr>
          <a:lstStyle/>
          <a:p>
            <a:pPr algn="ctr" marL="0" indent="0" lvl="0">
              <a:lnSpc>
                <a:spcPts val="7959"/>
              </a:lnSpc>
              <a:spcBef>
                <a:spcPct val="0"/>
              </a:spcBef>
            </a:pPr>
            <a:r>
              <a:rPr lang="en-US" sz="5685">
                <a:solidFill>
                  <a:srgbClr val="000000"/>
                </a:solidFill>
                <a:latin typeface="Repo Bold Bold"/>
              </a:rPr>
              <a:t>Những hạn chế của Dữ liệu lớn</a:t>
            </a:r>
            <a:r>
              <a:rPr lang="en-US" sz="5685">
                <a:solidFill>
                  <a:srgbClr val="000000"/>
                </a:solidFill>
                <a:latin typeface="Repo Bold Bold"/>
              </a:rPr>
              <a:t> </a:t>
            </a:r>
          </a:p>
        </p:txBody>
      </p:sp>
      <p:sp>
        <p:nvSpPr>
          <p:cNvPr name="Freeform 9" id="9"/>
          <p:cNvSpPr/>
          <p:nvPr/>
        </p:nvSpPr>
        <p:spPr>
          <a:xfrm flipH="false" flipV="false" rot="0">
            <a:off x="15870058" y="1413269"/>
            <a:ext cx="912582" cy="228145"/>
          </a:xfrm>
          <a:custGeom>
            <a:avLst/>
            <a:gdLst/>
            <a:ahLst/>
            <a:cxnLst/>
            <a:rect r="r" b="b" t="t" l="l"/>
            <a:pathLst>
              <a:path h="228145" w="912582">
                <a:moveTo>
                  <a:pt x="0" y="0"/>
                </a:moveTo>
                <a:lnTo>
                  <a:pt x="912582" y="0"/>
                </a:lnTo>
                <a:lnTo>
                  <a:pt x="912582"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6848591" y="1584265"/>
            <a:ext cx="4478418" cy="2510864"/>
          </a:xfrm>
          <a:prstGeom prst="rect">
            <a:avLst/>
          </a:prstGeom>
        </p:spPr>
        <p:txBody>
          <a:bodyPr anchor="t" rtlCol="false" tIns="0" lIns="0" bIns="0" rIns="0">
            <a:spAutoFit/>
          </a:bodyPr>
          <a:lstStyle/>
          <a:p>
            <a:pPr algn="just" marL="0" indent="0" lvl="0">
              <a:lnSpc>
                <a:spcPts val="3355"/>
              </a:lnSpc>
              <a:spcBef>
                <a:spcPct val="0"/>
              </a:spcBef>
            </a:pPr>
            <a:r>
              <a:rPr lang="en-US" sz="2397" spc="-23">
                <a:solidFill>
                  <a:srgbClr val="000000"/>
                </a:solidFill>
                <a:latin typeface="Roboto Italics"/>
              </a:rPr>
              <a:t>Việc bắt đầu dự án dữ liệu lớn mà không thiết lập mục tiêu kinh doanh trước sẽ dẫn đến việc tích lũy dữ liệu mà không rõ ràng mục đích, gây lãng phí thời gian và nguồn lực.</a:t>
            </a:r>
          </a:p>
        </p:txBody>
      </p:sp>
      <p:sp>
        <p:nvSpPr>
          <p:cNvPr name="TextBox 11" id="11"/>
          <p:cNvSpPr txBox="true"/>
          <p:nvPr/>
        </p:nvSpPr>
        <p:spPr>
          <a:xfrm rot="0">
            <a:off x="6848591" y="1140561"/>
            <a:ext cx="1499545" cy="272708"/>
          </a:xfrm>
          <a:prstGeom prst="rect">
            <a:avLst/>
          </a:prstGeom>
        </p:spPr>
        <p:txBody>
          <a:bodyPr anchor="t" rtlCol="false" tIns="0" lIns="0" bIns="0" rIns="0">
            <a:spAutoFit/>
          </a:bodyPr>
          <a:lstStyle/>
          <a:p>
            <a:pPr>
              <a:lnSpc>
                <a:spcPts val="2309"/>
              </a:lnSpc>
              <a:spcBef>
                <a:spcPct val="0"/>
              </a:spcBef>
            </a:pPr>
            <a:r>
              <a:rPr lang="en-US" sz="1649">
                <a:solidFill>
                  <a:srgbClr val="000000"/>
                </a:solidFill>
                <a:latin typeface="DM Sans Bold"/>
              </a:rPr>
              <a:t>1</a:t>
            </a:r>
          </a:p>
        </p:txBody>
      </p:sp>
      <p:sp>
        <p:nvSpPr>
          <p:cNvPr name="TextBox 12" id="12"/>
          <p:cNvSpPr txBox="true"/>
          <p:nvPr/>
        </p:nvSpPr>
        <p:spPr>
          <a:xfrm rot="0">
            <a:off x="6848591" y="5111670"/>
            <a:ext cx="4478418" cy="2091691"/>
          </a:xfrm>
          <a:prstGeom prst="rect">
            <a:avLst/>
          </a:prstGeom>
        </p:spPr>
        <p:txBody>
          <a:bodyPr anchor="t" rtlCol="false" tIns="0" lIns="0" bIns="0" rIns="0">
            <a:spAutoFit/>
          </a:bodyPr>
          <a:lstStyle/>
          <a:p>
            <a:pPr algn="just" marL="0" indent="0" lvl="0">
              <a:lnSpc>
                <a:spcPts val="3359"/>
              </a:lnSpc>
              <a:spcBef>
                <a:spcPct val="0"/>
              </a:spcBef>
            </a:pPr>
            <a:r>
              <a:rPr lang="en-US" sz="2399" spc="-23">
                <a:solidFill>
                  <a:srgbClr val="000000"/>
                </a:solidFill>
                <a:latin typeface="Roboto Italics"/>
              </a:rPr>
              <a:t>Các mô hình dự đoán dữ liệu lớn có thể không lý tưởng để thể hiện xu hướng tương lai nếu sử dụng kỹ thuật lập mô hình lỗi thời, dẫn đến khuyến nghị không chính xác.</a:t>
            </a:r>
          </a:p>
        </p:txBody>
      </p:sp>
      <p:sp>
        <p:nvSpPr>
          <p:cNvPr name="TextBox 13" id="13"/>
          <p:cNvSpPr txBox="true"/>
          <p:nvPr/>
        </p:nvSpPr>
        <p:spPr>
          <a:xfrm rot="0">
            <a:off x="6848591" y="4553940"/>
            <a:ext cx="1499545" cy="272708"/>
          </a:xfrm>
          <a:prstGeom prst="rect">
            <a:avLst/>
          </a:prstGeom>
        </p:spPr>
        <p:txBody>
          <a:bodyPr anchor="t" rtlCol="false" tIns="0" lIns="0" bIns="0" rIns="0">
            <a:spAutoFit/>
          </a:bodyPr>
          <a:lstStyle/>
          <a:p>
            <a:pPr>
              <a:lnSpc>
                <a:spcPts val="2309"/>
              </a:lnSpc>
              <a:spcBef>
                <a:spcPct val="0"/>
              </a:spcBef>
            </a:pPr>
            <a:r>
              <a:rPr lang="en-US" sz="1649">
                <a:solidFill>
                  <a:srgbClr val="000000"/>
                </a:solidFill>
                <a:latin typeface="DM Sans Bold"/>
              </a:rPr>
              <a:t>3</a:t>
            </a:r>
          </a:p>
        </p:txBody>
      </p:sp>
      <p:sp>
        <p:nvSpPr>
          <p:cNvPr name="TextBox 14" id="14"/>
          <p:cNvSpPr txBox="true"/>
          <p:nvPr/>
        </p:nvSpPr>
        <p:spPr>
          <a:xfrm rot="0">
            <a:off x="11927084" y="1593790"/>
            <a:ext cx="4464259" cy="2510791"/>
          </a:xfrm>
          <a:prstGeom prst="rect">
            <a:avLst/>
          </a:prstGeom>
        </p:spPr>
        <p:txBody>
          <a:bodyPr anchor="t" rtlCol="false" tIns="0" lIns="0" bIns="0" rIns="0">
            <a:spAutoFit/>
          </a:bodyPr>
          <a:lstStyle/>
          <a:p>
            <a:pPr algn="just" marL="0" indent="0" lvl="0">
              <a:lnSpc>
                <a:spcPts val="3359"/>
              </a:lnSpc>
              <a:spcBef>
                <a:spcPct val="0"/>
              </a:spcBef>
            </a:pPr>
            <a:r>
              <a:rPr lang="en-US" sz="2399" spc="-23">
                <a:solidFill>
                  <a:srgbClr val="000000"/>
                </a:solidFill>
                <a:latin typeface="Roboto Italics"/>
              </a:rPr>
              <a:t>Có khả năng diễn giải sai lệch từ kết quả phân tích dữ liệu lớn, ví dụ như tìm thấy mối tương quan không có ý nghĩa, nhưng không có sự kết nối thực sự giữa các hiện tượng.</a:t>
            </a:r>
          </a:p>
        </p:txBody>
      </p:sp>
      <p:sp>
        <p:nvSpPr>
          <p:cNvPr name="TextBox 15" id="15"/>
          <p:cNvSpPr txBox="true"/>
          <p:nvPr/>
        </p:nvSpPr>
        <p:spPr>
          <a:xfrm rot="0">
            <a:off x="11927084" y="1132568"/>
            <a:ext cx="1499545" cy="272708"/>
          </a:xfrm>
          <a:prstGeom prst="rect">
            <a:avLst/>
          </a:prstGeom>
        </p:spPr>
        <p:txBody>
          <a:bodyPr anchor="t" rtlCol="false" tIns="0" lIns="0" bIns="0" rIns="0">
            <a:spAutoFit/>
          </a:bodyPr>
          <a:lstStyle/>
          <a:p>
            <a:pPr>
              <a:lnSpc>
                <a:spcPts val="2309"/>
              </a:lnSpc>
              <a:spcBef>
                <a:spcPct val="0"/>
              </a:spcBef>
            </a:pPr>
            <a:r>
              <a:rPr lang="en-US" sz="1649">
                <a:solidFill>
                  <a:srgbClr val="000000"/>
                </a:solidFill>
                <a:latin typeface="DM Sans Bold"/>
              </a:rPr>
              <a:t>2</a:t>
            </a:r>
          </a:p>
        </p:txBody>
      </p:sp>
      <p:sp>
        <p:nvSpPr>
          <p:cNvPr name="TextBox 16" id="16"/>
          <p:cNvSpPr txBox="true"/>
          <p:nvPr/>
        </p:nvSpPr>
        <p:spPr>
          <a:xfrm rot="0">
            <a:off x="11927084" y="5111670"/>
            <a:ext cx="4464259" cy="2091690"/>
          </a:xfrm>
          <a:prstGeom prst="rect">
            <a:avLst/>
          </a:prstGeom>
        </p:spPr>
        <p:txBody>
          <a:bodyPr anchor="t" rtlCol="false" tIns="0" lIns="0" bIns="0" rIns="0">
            <a:spAutoFit/>
          </a:bodyPr>
          <a:lstStyle/>
          <a:p>
            <a:pPr algn="just" marL="0" indent="0" lvl="0">
              <a:lnSpc>
                <a:spcPts val="3359"/>
              </a:lnSpc>
              <a:spcBef>
                <a:spcPct val="0"/>
              </a:spcBef>
            </a:pPr>
            <a:r>
              <a:rPr lang="en-US" sz="2399" spc="-23">
                <a:solidFill>
                  <a:srgbClr val="000000"/>
                </a:solidFill>
                <a:latin typeface="Roboto Italics"/>
              </a:rPr>
              <a:t>Tập dữ liệu và mô hình dự báo có thể bị nhầm lẫn bởi giả định sai sót và thiếu chú ý đến ngữ cảnh, như ví dụ của Google về dự đoán xu hướng cúm.</a:t>
            </a:r>
          </a:p>
        </p:txBody>
      </p:sp>
      <p:sp>
        <p:nvSpPr>
          <p:cNvPr name="TextBox 17" id="17"/>
          <p:cNvSpPr txBox="true"/>
          <p:nvPr/>
        </p:nvSpPr>
        <p:spPr>
          <a:xfrm rot="0">
            <a:off x="11927084" y="4676006"/>
            <a:ext cx="1499545" cy="272708"/>
          </a:xfrm>
          <a:prstGeom prst="rect">
            <a:avLst/>
          </a:prstGeom>
        </p:spPr>
        <p:txBody>
          <a:bodyPr anchor="t" rtlCol="false" tIns="0" lIns="0" bIns="0" rIns="0">
            <a:spAutoFit/>
          </a:bodyPr>
          <a:lstStyle/>
          <a:p>
            <a:pPr>
              <a:lnSpc>
                <a:spcPts val="2309"/>
              </a:lnSpc>
              <a:spcBef>
                <a:spcPct val="0"/>
              </a:spcBef>
            </a:pPr>
            <a:r>
              <a:rPr lang="en-US" sz="1649">
                <a:solidFill>
                  <a:srgbClr val="000000"/>
                </a:solidFill>
                <a:latin typeface="DM Sans Bold"/>
              </a:rPr>
              <a:t>4</a:t>
            </a:r>
          </a:p>
        </p:txBody>
      </p:sp>
      <p:sp>
        <p:nvSpPr>
          <p:cNvPr name="Freeform 18" id="18"/>
          <p:cNvSpPr/>
          <p:nvPr/>
        </p:nvSpPr>
        <p:spPr>
          <a:xfrm flipH="false" flipV="false" rot="-2533475">
            <a:off x="14640608" y="8018200"/>
            <a:ext cx="3896408" cy="2146567"/>
          </a:xfrm>
          <a:custGeom>
            <a:avLst/>
            <a:gdLst/>
            <a:ahLst/>
            <a:cxnLst/>
            <a:rect r="r" b="b" t="t" l="l"/>
            <a:pathLst>
              <a:path h="2146567" w="3896408">
                <a:moveTo>
                  <a:pt x="0" y="0"/>
                </a:moveTo>
                <a:lnTo>
                  <a:pt x="3896408" y="0"/>
                </a:lnTo>
                <a:lnTo>
                  <a:pt x="3896408" y="2146567"/>
                </a:lnTo>
                <a:lnTo>
                  <a:pt x="0" y="21465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683888">
            <a:off x="15804645" y="5661472"/>
            <a:ext cx="2909310" cy="6226150"/>
          </a:xfrm>
          <a:custGeom>
            <a:avLst/>
            <a:gdLst/>
            <a:ahLst/>
            <a:cxnLst/>
            <a:rect r="r" b="b" t="t" l="l"/>
            <a:pathLst>
              <a:path h="6226150" w="2909310">
                <a:moveTo>
                  <a:pt x="0" y="0"/>
                </a:moveTo>
                <a:lnTo>
                  <a:pt x="2909310" y="0"/>
                </a:lnTo>
                <a:lnTo>
                  <a:pt x="2909310" y="6226149"/>
                </a:lnTo>
                <a:lnTo>
                  <a:pt x="0" y="6226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333345" y="1096701"/>
            <a:ext cx="9450148" cy="2475186"/>
            <a:chOff x="0" y="0"/>
            <a:chExt cx="4302963" cy="1127034"/>
          </a:xfrm>
        </p:grpSpPr>
        <p:sp>
          <p:nvSpPr>
            <p:cNvPr name="Freeform 5" id="5"/>
            <p:cNvSpPr/>
            <p:nvPr/>
          </p:nvSpPr>
          <p:spPr>
            <a:xfrm flipH="false" flipV="false" rot="0">
              <a:off x="0" y="0"/>
              <a:ext cx="4302963" cy="1127034"/>
            </a:xfrm>
            <a:custGeom>
              <a:avLst/>
              <a:gdLst/>
              <a:ahLst/>
              <a:cxnLst/>
              <a:rect r="r" b="b" t="t" l="l"/>
              <a:pathLst>
                <a:path h="1127034" w="4302963">
                  <a:moveTo>
                    <a:pt x="27854" y="0"/>
                  </a:moveTo>
                  <a:lnTo>
                    <a:pt x="4275109" y="0"/>
                  </a:lnTo>
                  <a:cubicBezTo>
                    <a:pt x="4290492" y="0"/>
                    <a:pt x="4302963" y="12471"/>
                    <a:pt x="4302963" y="27854"/>
                  </a:cubicBezTo>
                  <a:lnTo>
                    <a:pt x="4302963" y="1099179"/>
                  </a:lnTo>
                  <a:cubicBezTo>
                    <a:pt x="4302963" y="1106567"/>
                    <a:pt x="4300028" y="1113652"/>
                    <a:pt x="4294805" y="1118875"/>
                  </a:cubicBezTo>
                  <a:cubicBezTo>
                    <a:pt x="4289581" y="1124099"/>
                    <a:pt x="4282496" y="1127034"/>
                    <a:pt x="4275109" y="1127034"/>
                  </a:cubicBezTo>
                  <a:lnTo>
                    <a:pt x="27854" y="1127034"/>
                  </a:lnTo>
                  <a:cubicBezTo>
                    <a:pt x="20467" y="1127034"/>
                    <a:pt x="13382" y="1124099"/>
                    <a:pt x="8158" y="1118875"/>
                  </a:cubicBezTo>
                  <a:cubicBezTo>
                    <a:pt x="2935" y="1113652"/>
                    <a:pt x="0" y="1106567"/>
                    <a:pt x="0" y="1099179"/>
                  </a:cubicBezTo>
                  <a:lnTo>
                    <a:pt x="0" y="27854"/>
                  </a:lnTo>
                  <a:cubicBezTo>
                    <a:pt x="0" y="12471"/>
                    <a:pt x="12471" y="0"/>
                    <a:pt x="27854"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4302963" cy="1136559"/>
            </a:xfrm>
            <a:prstGeom prst="rect">
              <a:avLst/>
            </a:prstGeom>
          </p:spPr>
          <p:txBody>
            <a:bodyPr anchor="ctr" rtlCol="false" tIns="0" lIns="0" bIns="0" rIns="0"/>
            <a:lstStyle/>
            <a:p>
              <a:pPr algn="ctr" marL="0" indent="0" lvl="0">
                <a:lnSpc>
                  <a:spcPts val="700"/>
                </a:lnSpc>
                <a:spcBef>
                  <a:spcPct val="0"/>
                </a:spcBef>
              </a:pPr>
            </a:p>
          </p:txBody>
        </p:sp>
      </p:grpSp>
      <p:grpSp>
        <p:nvGrpSpPr>
          <p:cNvPr name="Group 7" id="7"/>
          <p:cNvGrpSpPr/>
          <p:nvPr/>
        </p:nvGrpSpPr>
        <p:grpSpPr>
          <a:xfrm rot="0">
            <a:off x="1028700" y="3170424"/>
            <a:ext cx="5493957" cy="4345448"/>
            <a:chOff x="0" y="0"/>
            <a:chExt cx="2501579" cy="1978625"/>
          </a:xfrm>
        </p:grpSpPr>
        <p:sp>
          <p:nvSpPr>
            <p:cNvPr name="Freeform 8" id="8"/>
            <p:cNvSpPr/>
            <p:nvPr/>
          </p:nvSpPr>
          <p:spPr>
            <a:xfrm flipH="false" flipV="false" rot="0">
              <a:off x="0" y="0"/>
              <a:ext cx="2501579" cy="1978625"/>
            </a:xfrm>
            <a:custGeom>
              <a:avLst/>
              <a:gdLst/>
              <a:ahLst/>
              <a:cxnLst/>
              <a:rect r="r" b="b" t="t" l="l"/>
              <a:pathLst>
                <a:path h="1978625" w="2501579">
                  <a:moveTo>
                    <a:pt x="47912" y="0"/>
                  </a:moveTo>
                  <a:lnTo>
                    <a:pt x="2453667" y="0"/>
                  </a:lnTo>
                  <a:cubicBezTo>
                    <a:pt x="2480128" y="0"/>
                    <a:pt x="2501579" y="21451"/>
                    <a:pt x="2501579" y="47912"/>
                  </a:cubicBezTo>
                  <a:lnTo>
                    <a:pt x="2501579" y="1930714"/>
                  </a:lnTo>
                  <a:cubicBezTo>
                    <a:pt x="2501579" y="1957175"/>
                    <a:pt x="2480128" y="1978625"/>
                    <a:pt x="2453667" y="1978625"/>
                  </a:cubicBezTo>
                  <a:lnTo>
                    <a:pt x="47912" y="1978625"/>
                  </a:lnTo>
                  <a:cubicBezTo>
                    <a:pt x="21451" y="1978625"/>
                    <a:pt x="0" y="1957175"/>
                    <a:pt x="0" y="1930714"/>
                  </a:cubicBezTo>
                  <a:lnTo>
                    <a:pt x="0" y="47912"/>
                  </a:lnTo>
                  <a:cubicBezTo>
                    <a:pt x="0" y="21451"/>
                    <a:pt x="21451" y="0"/>
                    <a:pt x="4791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2501579" cy="1988150"/>
            </a:xfrm>
            <a:prstGeom prst="rect">
              <a:avLst/>
            </a:prstGeom>
          </p:spPr>
          <p:txBody>
            <a:bodyPr anchor="ctr" rtlCol="false" tIns="0" lIns="0" bIns="0" rIns="0"/>
            <a:lstStyle/>
            <a:p>
              <a:pPr algn="ctr" marL="0" indent="0" lvl="0">
                <a:lnSpc>
                  <a:spcPts val="700"/>
                </a:lnSpc>
                <a:spcBef>
                  <a:spcPct val="0"/>
                </a:spcBef>
              </a:pPr>
            </a:p>
          </p:txBody>
        </p:sp>
      </p:grpSp>
      <p:sp>
        <p:nvSpPr>
          <p:cNvPr name="Freeform 10" id="10"/>
          <p:cNvSpPr/>
          <p:nvPr/>
        </p:nvSpPr>
        <p:spPr>
          <a:xfrm flipH="false" flipV="false" rot="0">
            <a:off x="5165191" y="3571887"/>
            <a:ext cx="912582" cy="228145"/>
          </a:xfrm>
          <a:custGeom>
            <a:avLst/>
            <a:gdLst/>
            <a:ahLst/>
            <a:cxnLst/>
            <a:rect r="r" b="b" t="t" l="l"/>
            <a:pathLst>
              <a:path h="228145" w="912582">
                <a:moveTo>
                  <a:pt x="0" y="0"/>
                </a:moveTo>
                <a:lnTo>
                  <a:pt x="912582" y="0"/>
                </a:lnTo>
                <a:lnTo>
                  <a:pt x="912582" y="228146"/>
                </a:lnTo>
                <a:lnTo>
                  <a:pt x="0" y="2281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a:off x="1166017" y="4077627"/>
            <a:ext cx="5164115" cy="0"/>
          </a:xfrm>
          <a:prstGeom prst="line">
            <a:avLst/>
          </a:prstGeom>
          <a:ln cap="flat" w="38100">
            <a:solidFill>
              <a:srgbClr val="000000"/>
            </a:solidFill>
            <a:prstDash val="solid"/>
            <a:headEnd type="none" len="sm" w="sm"/>
            <a:tailEnd type="none" len="sm" w="sm"/>
          </a:ln>
        </p:spPr>
      </p:sp>
      <p:sp>
        <p:nvSpPr>
          <p:cNvPr name="Freeform 12" id="12"/>
          <p:cNvSpPr/>
          <p:nvPr/>
        </p:nvSpPr>
        <p:spPr>
          <a:xfrm flipH="false" flipV="false" rot="0">
            <a:off x="4382760" y="1603609"/>
            <a:ext cx="2899314" cy="1309640"/>
          </a:xfrm>
          <a:custGeom>
            <a:avLst/>
            <a:gdLst/>
            <a:ahLst/>
            <a:cxnLst/>
            <a:rect r="r" b="b" t="t" l="l"/>
            <a:pathLst>
              <a:path h="1309640" w="2899314">
                <a:moveTo>
                  <a:pt x="0" y="0"/>
                </a:moveTo>
                <a:lnTo>
                  <a:pt x="2899314" y="0"/>
                </a:lnTo>
                <a:lnTo>
                  <a:pt x="2899314" y="1309640"/>
                </a:lnTo>
                <a:lnTo>
                  <a:pt x="0" y="13096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true" rot="0">
            <a:off x="4171825" y="7658747"/>
            <a:ext cx="2899314" cy="1309640"/>
          </a:xfrm>
          <a:custGeom>
            <a:avLst/>
            <a:gdLst/>
            <a:ahLst/>
            <a:cxnLst/>
            <a:rect r="r" b="b" t="t" l="l"/>
            <a:pathLst>
              <a:path h="1309640" w="2899314">
                <a:moveTo>
                  <a:pt x="0" y="1309640"/>
                </a:moveTo>
                <a:lnTo>
                  <a:pt x="2899314" y="1309640"/>
                </a:lnTo>
                <a:lnTo>
                  <a:pt x="2899314" y="0"/>
                </a:lnTo>
                <a:lnTo>
                  <a:pt x="0" y="0"/>
                </a:lnTo>
                <a:lnTo>
                  <a:pt x="0" y="130964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7333345" y="4058577"/>
            <a:ext cx="9450148" cy="2475186"/>
            <a:chOff x="0" y="0"/>
            <a:chExt cx="4302963" cy="1127034"/>
          </a:xfrm>
        </p:grpSpPr>
        <p:sp>
          <p:nvSpPr>
            <p:cNvPr name="Freeform 15" id="15"/>
            <p:cNvSpPr/>
            <p:nvPr/>
          </p:nvSpPr>
          <p:spPr>
            <a:xfrm flipH="false" flipV="false" rot="0">
              <a:off x="0" y="0"/>
              <a:ext cx="4302963" cy="1127034"/>
            </a:xfrm>
            <a:custGeom>
              <a:avLst/>
              <a:gdLst/>
              <a:ahLst/>
              <a:cxnLst/>
              <a:rect r="r" b="b" t="t" l="l"/>
              <a:pathLst>
                <a:path h="1127034" w="4302963">
                  <a:moveTo>
                    <a:pt x="27854" y="0"/>
                  </a:moveTo>
                  <a:lnTo>
                    <a:pt x="4275109" y="0"/>
                  </a:lnTo>
                  <a:cubicBezTo>
                    <a:pt x="4290492" y="0"/>
                    <a:pt x="4302963" y="12471"/>
                    <a:pt x="4302963" y="27854"/>
                  </a:cubicBezTo>
                  <a:lnTo>
                    <a:pt x="4302963" y="1099179"/>
                  </a:lnTo>
                  <a:cubicBezTo>
                    <a:pt x="4302963" y="1106567"/>
                    <a:pt x="4300028" y="1113652"/>
                    <a:pt x="4294805" y="1118875"/>
                  </a:cubicBezTo>
                  <a:cubicBezTo>
                    <a:pt x="4289581" y="1124099"/>
                    <a:pt x="4282496" y="1127034"/>
                    <a:pt x="4275109" y="1127034"/>
                  </a:cubicBezTo>
                  <a:lnTo>
                    <a:pt x="27854" y="1127034"/>
                  </a:lnTo>
                  <a:cubicBezTo>
                    <a:pt x="20467" y="1127034"/>
                    <a:pt x="13382" y="1124099"/>
                    <a:pt x="8158" y="1118875"/>
                  </a:cubicBezTo>
                  <a:cubicBezTo>
                    <a:pt x="2935" y="1113652"/>
                    <a:pt x="0" y="1106567"/>
                    <a:pt x="0" y="1099179"/>
                  </a:cubicBezTo>
                  <a:lnTo>
                    <a:pt x="0" y="27854"/>
                  </a:lnTo>
                  <a:cubicBezTo>
                    <a:pt x="0" y="12471"/>
                    <a:pt x="12471" y="0"/>
                    <a:pt x="27854" y="0"/>
                  </a:cubicBezTo>
                  <a:close/>
                </a:path>
              </a:pathLst>
            </a:custGeom>
            <a:solidFill>
              <a:srgbClr val="FFFEF7"/>
            </a:solidFill>
            <a:ln w="47625" cap="rnd">
              <a:solidFill>
                <a:srgbClr val="000000"/>
              </a:solidFill>
              <a:prstDash val="solid"/>
              <a:round/>
            </a:ln>
          </p:spPr>
        </p:sp>
        <p:sp>
          <p:nvSpPr>
            <p:cNvPr name="TextBox 16" id="16"/>
            <p:cNvSpPr txBox="true"/>
            <p:nvPr/>
          </p:nvSpPr>
          <p:spPr>
            <a:xfrm>
              <a:off x="0" y="-9525"/>
              <a:ext cx="4302963" cy="1136559"/>
            </a:xfrm>
            <a:prstGeom prst="rect">
              <a:avLst/>
            </a:prstGeom>
          </p:spPr>
          <p:txBody>
            <a:bodyPr anchor="ctr" rtlCol="false" tIns="0" lIns="0" bIns="0" rIns="0"/>
            <a:lstStyle/>
            <a:p>
              <a:pPr algn="ctr" marL="0" indent="0" lvl="0">
                <a:lnSpc>
                  <a:spcPts val="700"/>
                </a:lnSpc>
                <a:spcBef>
                  <a:spcPct val="0"/>
                </a:spcBef>
              </a:pPr>
            </a:p>
          </p:txBody>
        </p:sp>
      </p:grpSp>
      <p:grpSp>
        <p:nvGrpSpPr>
          <p:cNvPr name="Group 17" id="17"/>
          <p:cNvGrpSpPr/>
          <p:nvPr/>
        </p:nvGrpSpPr>
        <p:grpSpPr>
          <a:xfrm rot="0">
            <a:off x="7333345" y="6958521"/>
            <a:ext cx="9450148" cy="2475186"/>
            <a:chOff x="0" y="0"/>
            <a:chExt cx="4302963" cy="1127034"/>
          </a:xfrm>
        </p:grpSpPr>
        <p:sp>
          <p:nvSpPr>
            <p:cNvPr name="Freeform 18" id="18"/>
            <p:cNvSpPr/>
            <p:nvPr/>
          </p:nvSpPr>
          <p:spPr>
            <a:xfrm flipH="false" flipV="false" rot="0">
              <a:off x="0" y="0"/>
              <a:ext cx="4302963" cy="1127034"/>
            </a:xfrm>
            <a:custGeom>
              <a:avLst/>
              <a:gdLst/>
              <a:ahLst/>
              <a:cxnLst/>
              <a:rect r="r" b="b" t="t" l="l"/>
              <a:pathLst>
                <a:path h="1127034" w="4302963">
                  <a:moveTo>
                    <a:pt x="27854" y="0"/>
                  </a:moveTo>
                  <a:lnTo>
                    <a:pt x="4275109" y="0"/>
                  </a:lnTo>
                  <a:cubicBezTo>
                    <a:pt x="4290492" y="0"/>
                    <a:pt x="4302963" y="12471"/>
                    <a:pt x="4302963" y="27854"/>
                  </a:cubicBezTo>
                  <a:lnTo>
                    <a:pt x="4302963" y="1099179"/>
                  </a:lnTo>
                  <a:cubicBezTo>
                    <a:pt x="4302963" y="1106567"/>
                    <a:pt x="4300028" y="1113652"/>
                    <a:pt x="4294805" y="1118875"/>
                  </a:cubicBezTo>
                  <a:cubicBezTo>
                    <a:pt x="4289581" y="1124099"/>
                    <a:pt x="4282496" y="1127034"/>
                    <a:pt x="4275109" y="1127034"/>
                  </a:cubicBezTo>
                  <a:lnTo>
                    <a:pt x="27854" y="1127034"/>
                  </a:lnTo>
                  <a:cubicBezTo>
                    <a:pt x="20467" y="1127034"/>
                    <a:pt x="13382" y="1124099"/>
                    <a:pt x="8158" y="1118875"/>
                  </a:cubicBezTo>
                  <a:cubicBezTo>
                    <a:pt x="2935" y="1113652"/>
                    <a:pt x="0" y="1106567"/>
                    <a:pt x="0" y="1099179"/>
                  </a:cubicBezTo>
                  <a:lnTo>
                    <a:pt x="0" y="27854"/>
                  </a:lnTo>
                  <a:cubicBezTo>
                    <a:pt x="0" y="12471"/>
                    <a:pt x="12471" y="0"/>
                    <a:pt x="27854" y="0"/>
                  </a:cubicBezTo>
                  <a:close/>
                </a:path>
              </a:pathLst>
            </a:custGeom>
            <a:solidFill>
              <a:srgbClr val="FFFEF7"/>
            </a:solidFill>
            <a:ln w="47625" cap="rnd">
              <a:solidFill>
                <a:srgbClr val="000000"/>
              </a:solidFill>
              <a:prstDash val="solid"/>
              <a:round/>
            </a:ln>
          </p:spPr>
        </p:sp>
        <p:sp>
          <p:nvSpPr>
            <p:cNvPr name="TextBox 19" id="19"/>
            <p:cNvSpPr txBox="true"/>
            <p:nvPr/>
          </p:nvSpPr>
          <p:spPr>
            <a:xfrm>
              <a:off x="0" y="-9525"/>
              <a:ext cx="4302963" cy="1136559"/>
            </a:xfrm>
            <a:prstGeom prst="rect">
              <a:avLst/>
            </a:prstGeom>
          </p:spPr>
          <p:txBody>
            <a:bodyPr anchor="ctr" rtlCol="false" tIns="0" lIns="0" bIns="0" rIns="0"/>
            <a:lstStyle/>
            <a:p>
              <a:pPr algn="ctr" marL="0" indent="0" lvl="0">
                <a:lnSpc>
                  <a:spcPts val="700"/>
                </a:lnSpc>
                <a:spcBef>
                  <a:spcPct val="0"/>
                </a:spcBef>
              </a:pPr>
            </a:p>
          </p:txBody>
        </p:sp>
      </p:grpSp>
      <p:sp>
        <p:nvSpPr>
          <p:cNvPr name="Freeform 20" id="20"/>
          <p:cNvSpPr/>
          <p:nvPr/>
        </p:nvSpPr>
        <p:spPr>
          <a:xfrm flipH="false" flipV="false" rot="0">
            <a:off x="6077773" y="4987988"/>
            <a:ext cx="1556866" cy="710320"/>
          </a:xfrm>
          <a:custGeom>
            <a:avLst/>
            <a:gdLst/>
            <a:ahLst/>
            <a:cxnLst/>
            <a:rect r="r" b="b" t="t" l="l"/>
            <a:pathLst>
              <a:path h="710320" w="1556866">
                <a:moveTo>
                  <a:pt x="0" y="0"/>
                </a:moveTo>
                <a:lnTo>
                  <a:pt x="1556866" y="0"/>
                </a:lnTo>
                <a:lnTo>
                  <a:pt x="1556866" y="710320"/>
                </a:lnTo>
                <a:lnTo>
                  <a:pt x="0" y="7103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6343506" y="-685341"/>
            <a:ext cx="3664013" cy="3564086"/>
          </a:xfrm>
          <a:custGeom>
            <a:avLst/>
            <a:gdLst/>
            <a:ahLst/>
            <a:cxnLst/>
            <a:rect r="r" b="b" t="t" l="l"/>
            <a:pathLst>
              <a:path h="3564086" w="3664013">
                <a:moveTo>
                  <a:pt x="0" y="0"/>
                </a:moveTo>
                <a:lnTo>
                  <a:pt x="3664013" y="0"/>
                </a:lnTo>
                <a:lnTo>
                  <a:pt x="3664013" y="3564085"/>
                </a:lnTo>
                <a:lnTo>
                  <a:pt x="0" y="35640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1536841" y="4622882"/>
            <a:ext cx="4207557" cy="1626637"/>
          </a:xfrm>
          <a:prstGeom prst="rect">
            <a:avLst/>
          </a:prstGeom>
        </p:spPr>
        <p:txBody>
          <a:bodyPr anchor="t" rtlCol="false" tIns="0" lIns="0" bIns="0" rIns="0">
            <a:spAutoFit/>
          </a:bodyPr>
          <a:lstStyle/>
          <a:p>
            <a:pPr algn="l" marL="0" indent="0" lvl="0">
              <a:lnSpc>
                <a:spcPts val="4317"/>
              </a:lnSpc>
              <a:spcBef>
                <a:spcPct val="0"/>
              </a:spcBef>
            </a:pPr>
            <a:r>
              <a:rPr lang="en-US" sz="3084">
                <a:solidFill>
                  <a:srgbClr val="000000"/>
                </a:solidFill>
                <a:latin typeface="Roboto Bold"/>
              </a:rPr>
              <a:t>Sự kiện thực tế cho thấy lợi ích của big data trong case study</a:t>
            </a:r>
          </a:p>
        </p:txBody>
      </p:sp>
      <p:sp>
        <p:nvSpPr>
          <p:cNvPr name="TextBox 24" id="24"/>
          <p:cNvSpPr txBox="true"/>
          <p:nvPr/>
        </p:nvSpPr>
        <p:spPr>
          <a:xfrm rot="0">
            <a:off x="7968014" y="1815549"/>
            <a:ext cx="8220896" cy="573405"/>
          </a:xfrm>
          <a:prstGeom prst="rect">
            <a:avLst/>
          </a:prstGeom>
        </p:spPr>
        <p:txBody>
          <a:bodyPr anchor="t" rtlCol="false" tIns="0" lIns="0" bIns="0" rIns="0">
            <a:spAutoFit/>
          </a:bodyPr>
          <a:lstStyle/>
          <a:p>
            <a:pPr marL="0" indent="0" lvl="0">
              <a:lnSpc>
                <a:spcPts val="4620"/>
              </a:lnSpc>
              <a:spcBef>
                <a:spcPct val="0"/>
              </a:spcBef>
            </a:pPr>
            <a:r>
              <a:rPr lang="en-US" sz="3300" spc="-33">
                <a:solidFill>
                  <a:srgbClr val="000000"/>
                </a:solidFill>
                <a:latin typeface="Roboto Italics"/>
              </a:rPr>
              <a:t>Phân tích hàng tỷ điểm dữ liệu bệnh nhân.</a:t>
            </a:r>
          </a:p>
        </p:txBody>
      </p:sp>
      <p:sp>
        <p:nvSpPr>
          <p:cNvPr name="TextBox 25" id="25"/>
          <p:cNvSpPr txBox="true"/>
          <p:nvPr/>
        </p:nvSpPr>
        <p:spPr>
          <a:xfrm rot="0">
            <a:off x="1297834" y="3533787"/>
            <a:ext cx="3815832" cy="305296"/>
          </a:xfrm>
          <a:prstGeom prst="rect">
            <a:avLst/>
          </a:prstGeom>
        </p:spPr>
        <p:txBody>
          <a:bodyPr anchor="t" rtlCol="false" tIns="0" lIns="0" bIns="0" rIns="0">
            <a:spAutoFit/>
          </a:bodyPr>
          <a:lstStyle/>
          <a:p>
            <a:pPr>
              <a:lnSpc>
                <a:spcPts val="2528"/>
              </a:lnSpc>
              <a:spcBef>
                <a:spcPct val="0"/>
              </a:spcBef>
            </a:pPr>
            <a:r>
              <a:rPr lang="en-US" sz="1805">
                <a:solidFill>
                  <a:srgbClr val="000000"/>
                </a:solidFill>
                <a:latin typeface="DM Sans Bold"/>
              </a:rPr>
              <a:t>Dịch Vụ Y Tế Quốc Gia Anh (NHS):</a:t>
            </a:r>
          </a:p>
        </p:txBody>
      </p:sp>
      <p:sp>
        <p:nvSpPr>
          <p:cNvPr name="TextBox 26" id="26"/>
          <p:cNvSpPr txBox="true"/>
          <p:nvPr/>
        </p:nvSpPr>
        <p:spPr>
          <a:xfrm rot="0">
            <a:off x="7968014" y="4680855"/>
            <a:ext cx="7952227" cy="1154431"/>
          </a:xfrm>
          <a:prstGeom prst="rect">
            <a:avLst/>
          </a:prstGeom>
        </p:spPr>
        <p:txBody>
          <a:bodyPr anchor="t" rtlCol="false" tIns="0" lIns="0" bIns="0" rIns="0">
            <a:spAutoFit/>
          </a:bodyPr>
          <a:lstStyle/>
          <a:p>
            <a:pPr marL="0" indent="0" lvl="0">
              <a:lnSpc>
                <a:spcPts val="4619"/>
              </a:lnSpc>
              <a:spcBef>
                <a:spcPct val="0"/>
              </a:spcBef>
            </a:pPr>
            <a:r>
              <a:rPr lang="en-US" sz="3299" spc="-32">
                <a:solidFill>
                  <a:srgbClr val="000000"/>
                </a:solidFill>
                <a:latin typeface="Roboto Italics"/>
              </a:rPr>
              <a:t>Tiết kiệm 581 triệu bảng Anh thông qua Oracle Exadata Database Machine.</a:t>
            </a:r>
          </a:p>
        </p:txBody>
      </p:sp>
      <p:sp>
        <p:nvSpPr>
          <p:cNvPr name="TextBox 27" id="27"/>
          <p:cNvSpPr txBox="true"/>
          <p:nvPr/>
        </p:nvSpPr>
        <p:spPr>
          <a:xfrm rot="0">
            <a:off x="7800475" y="6999774"/>
            <a:ext cx="8543031" cy="1735455"/>
          </a:xfrm>
          <a:prstGeom prst="rect">
            <a:avLst/>
          </a:prstGeom>
        </p:spPr>
        <p:txBody>
          <a:bodyPr anchor="t" rtlCol="false" tIns="0" lIns="0" bIns="0" rIns="0">
            <a:spAutoFit/>
          </a:bodyPr>
          <a:lstStyle/>
          <a:p>
            <a:pPr algn="just" marL="0" indent="0" lvl="0">
              <a:lnSpc>
                <a:spcPts val="4620"/>
              </a:lnSpc>
              <a:spcBef>
                <a:spcPct val="0"/>
              </a:spcBef>
            </a:pPr>
            <a:r>
              <a:rPr lang="en-US" sz="3300" spc="-33">
                <a:solidFill>
                  <a:srgbClr val="000000"/>
                </a:solidFill>
                <a:latin typeface="Roboto Italics"/>
              </a:rPr>
              <a:t>Tạo bảng điều khiển nhận biết bệnh nhân sử dụng quá nhiều loại thuốc, đồng thời cung cấp thông tin về liệu pháp cho bệnh nhân ung thư.</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683888">
            <a:off x="16450468" y="6483800"/>
            <a:ext cx="2909310" cy="6226150"/>
          </a:xfrm>
          <a:custGeom>
            <a:avLst/>
            <a:gdLst/>
            <a:ahLst/>
            <a:cxnLst/>
            <a:rect r="r" b="b" t="t" l="l"/>
            <a:pathLst>
              <a:path h="6226150" w="2909310">
                <a:moveTo>
                  <a:pt x="0" y="0"/>
                </a:moveTo>
                <a:lnTo>
                  <a:pt x="2909310" y="0"/>
                </a:lnTo>
                <a:lnTo>
                  <a:pt x="2909310" y="6226150"/>
                </a:lnTo>
                <a:lnTo>
                  <a:pt x="0" y="6226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483858" y="6165476"/>
            <a:ext cx="5096512" cy="3431399"/>
            <a:chOff x="0" y="0"/>
            <a:chExt cx="3627015" cy="2442010"/>
          </a:xfrm>
        </p:grpSpPr>
        <p:sp>
          <p:nvSpPr>
            <p:cNvPr name="Freeform 5" id="5"/>
            <p:cNvSpPr/>
            <p:nvPr/>
          </p:nvSpPr>
          <p:spPr>
            <a:xfrm flipH="false" flipV="false" rot="0">
              <a:off x="0" y="0"/>
              <a:ext cx="3627015" cy="2442010"/>
            </a:xfrm>
            <a:custGeom>
              <a:avLst/>
              <a:gdLst/>
              <a:ahLst/>
              <a:cxnLst/>
              <a:rect r="r" b="b" t="t" l="l"/>
              <a:pathLst>
                <a:path h="2442010" w="3627015">
                  <a:moveTo>
                    <a:pt x="51648" y="0"/>
                  </a:moveTo>
                  <a:lnTo>
                    <a:pt x="3575367" y="0"/>
                  </a:lnTo>
                  <a:cubicBezTo>
                    <a:pt x="3589065" y="0"/>
                    <a:pt x="3602202" y="5441"/>
                    <a:pt x="3611888" y="15127"/>
                  </a:cubicBezTo>
                  <a:cubicBezTo>
                    <a:pt x="3621574" y="24813"/>
                    <a:pt x="3627015" y="37950"/>
                    <a:pt x="3627015" y="51648"/>
                  </a:cubicBezTo>
                  <a:lnTo>
                    <a:pt x="3627015" y="2390362"/>
                  </a:lnTo>
                  <a:cubicBezTo>
                    <a:pt x="3627015" y="2404060"/>
                    <a:pt x="3621574" y="2417197"/>
                    <a:pt x="3611888" y="2426883"/>
                  </a:cubicBezTo>
                  <a:cubicBezTo>
                    <a:pt x="3602202" y="2436569"/>
                    <a:pt x="3589065" y="2442010"/>
                    <a:pt x="3575367" y="2442010"/>
                  </a:cubicBezTo>
                  <a:lnTo>
                    <a:pt x="51648" y="2442010"/>
                  </a:lnTo>
                  <a:cubicBezTo>
                    <a:pt x="37950" y="2442010"/>
                    <a:pt x="24813" y="2436569"/>
                    <a:pt x="15127" y="2426883"/>
                  </a:cubicBezTo>
                  <a:cubicBezTo>
                    <a:pt x="5441" y="2417197"/>
                    <a:pt x="0" y="2404060"/>
                    <a:pt x="0" y="2390362"/>
                  </a:cubicBezTo>
                  <a:lnTo>
                    <a:pt x="0" y="51648"/>
                  </a:lnTo>
                  <a:cubicBezTo>
                    <a:pt x="0" y="37950"/>
                    <a:pt x="5441" y="24813"/>
                    <a:pt x="15127" y="15127"/>
                  </a:cubicBezTo>
                  <a:cubicBezTo>
                    <a:pt x="24813" y="5441"/>
                    <a:pt x="37950" y="0"/>
                    <a:pt x="51648"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3627015" cy="2451535"/>
            </a:xfrm>
            <a:prstGeom prst="rect">
              <a:avLst/>
            </a:prstGeom>
          </p:spPr>
          <p:txBody>
            <a:bodyPr anchor="ctr" rtlCol="false" tIns="0" lIns="0" bIns="0" rIns="0"/>
            <a:lstStyle/>
            <a:p>
              <a:pPr algn="ctr" marL="0" indent="0" lvl="0">
                <a:lnSpc>
                  <a:spcPts val="700"/>
                </a:lnSpc>
                <a:spcBef>
                  <a:spcPct val="0"/>
                </a:spcBef>
              </a:pPr>
            </a:p>
          </p:txBody>
        </p:sp>
      </p:grpSp>
      <p:grpSp>
        <p:nvGrpSpPr>
          <p:cNvPr name="Group 7" id="7"/>
          <p:cNvGrpSpPr/>
          <p:nvPr/>
        </p:nvGrpSpPr>
        <p:grpSpPr>
          <a:xfrm rot="0">
            <a:off x="6375911" y="997700"/>
            <a:ext cx="5493957" cy="3545857"/>
            <a:chOff x="0" y="0"/>
            <a:chExt cx="2501579" cy="1614545"/>
          </a:xfrm>
        </p:grpSpPr>
        <p:sp>
          <p:nvSpPr>
            <p:cNvPr name="Freeform 8" id="8"/>
            <p:cNvSpPr/>
            <p:nvPr/>
          </p:nvSpPr>
          <p:spPr>
            <a:xfrm flipH="false" flipV="false" rot="0">
              <a:off x="0" y="0"/>
              <a:ext cx="2501579" cy="1614545"/>
            </a:xfrm>
            <a:custGeom>
              <a:avLst/>
              <a:gdLst/>
              <a:ahLst/>
              <a:cxnLst/>
              <a:rect r="r" b="b" t="t" l="l"/>
              <a:pathLst>
                <a:path h="1614545" w="2501579">
                  <a:moveTo>
                    <a:pt x="47912" y="0"/>
                  </a:moveTo>
                  <a:lnTo>
                    <a:pt x="2453667" y="0"/>
                  </a:lnTo>
                  <a:cubicBezTo>
                    <a:pt x="2480128" y="0"/>
                    <a:pt x="2501579" y="21451"/>
                    <a:pt x="2501579" y="47912"/>
                  </a:cubicBezTo>
                  <a:lnTo>
                    <a:pt x="2501579" y="1566634"/>
                  </a:lnTo>
                  <a:cubicBezTo>
                    <a:pt x="2501579" y="1593095"/>
                    <a:pt x="2480128" y="1614545"/>
                    <a:pt x="2453667" y="1614545"/>
                  </a:cubicBezTo>
                  <a:lnTo>
                    <a:pt x="47912" y="1614545"/>
                  </a:lnTo>
                  <a:cubicBezTo>
                    <a:pt x="21451" y="1614545"/>
                    <a:pt x="0" y="1593095"/>
                    <a:pt x="0" y="1566634"/>
                  </a:cubicBezTo>
                  <a:lnTo>
                    <a:pt x="0" y="47912"/>
                  </a:lnTo>
                  <a:cubicBezTo>
                    <a:pt x="0" y="21451"/>
                    <a:pt x="21451" y="0"/>
                    <a:pt x="47912"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2501579" cy="1624070"/>
            </a:xfrm>
            <a:prstGeom prst="rect">
              <a:avLst/>
            </a:prstGeom>
          </p:spPr>
          <p:txBody>
            <a:bodyPr anchor="ctr" rtlCol="false" tIns="0" lIns="0" bIns="0" rIns="0"/>
            <a:lstStyle/>
            <a:p>
              <a:pPr algn="ctr" marL="0" indent="0" lvl="0">
                <a:lnSpc>
                  <a:spcPts val="700"/>
                </a:lnSpc>
                <a:spcBef>
                  <a:spcPct val="0"/>
                </a:spcBef>
              </a:pPr>
            </a:p>
          </p:txBody>
        </p:sp>
      </p:grpSp>
      <p:sp>
        <p:nvSpPr>
          <p:cNvPr name="Freeform 10" id="10"/>
          <p:cNvSpPr/>
          <p:nvPr/>
        </p:nvSpPr>
        <p:spPr>
          <a:xfrm flipH="false" flipV="false" rot="0">
            <a:off x="10512403" y="1399163"/>
            <a:ext cx="912582" cy="228145"/>
          </a:xfrm>
          <a:custGeom>
            <a:avLst/>
            <a:gdLst/>
            <a:ahLst/>
            <a:cxnLst/>
            <a:rect r="r" b="b" t="t" l="l"/>
            <a:pathLst>
              <a:path h="228145" w="912582">
                <a:moveTo>
                  <a:pt x="0" y="0"/>
                </a:moveTo>
                <a:lnTo>
                  <a:pt x="912582" y="0"/>
                </a:lnTo>
                <a:lnTo>
                  <a:pt x="912582" y="228146"/>
                </a:lnTo>
                <a:lnTo>
                  <a:pt x="0" y="2281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a:off x="6553397" y="2330496"/>
            <a:ext cx="5164115" cy="0"/>
          </a:xfrm>
          <a:prstGeom prst="line">
            <a:avLst/>
          </a:prstGeom>
          <a:ln cap="flat" w="38100">
            <a:solidFill>
              <a:srgbClr val="000000"/>
            </a:solidFill>
            <a:prstDash val="solid"/>
            <a:headEnd type="none" len="sm" w="sm"/>
            <a:tailEnd type="none" len="sm" w="sm"/>
          </a:ln>
        </p:spPr>
      </p:sp>
      <p:sp>
        <p:nvSpPr>
          <p:cNvPr name="Freeform 12" id="12"/>
          <p:cNvSpPr/>
          <p:nvPr/>
        </p:nvSpPr>
        <p:spPr>
          <a:xfrm flipH="false" flipV="true" rot="7229906">
            <a:off x="2733046" y="3361239"/>
            <a:ext cx="3841216" cy="1735104"/>
          </a:xfrm>
          <a:custGeom>
            <a:avLst/>
            <a:gdLst/>
            <a:ahLst/>
            <a:cxnLst/>
            <a:rect r="r" b="b" t="t" l="l"/>
            <a:pathLst>
              <a:path h="1735104" w="3841216">
                <a:moveTo>
                  <a:pt x="0" y="1735104"/>
                </a:moveTo>
                <a:lnTo>
                  <a:pt x="3841216" y="1735104"/>
                </a:lnTo>
                <a:lnTo>
                  <a:pt x="3841216" y="0"/>
                </a:lnTo>
                <a:lnTo>
                  <a:pt x="0" y="0"/>
                </a:lnTo>
                <a:lnTo>
                  <a:pt x="0" y="173510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3745884">
            <a:off x="11509467" y="3263196"/>
            <a:ext cx="4297989" cy="1941431"/>
          </a:xfrm>
          <a:custGeom>
            <a:avLst/>
            <a:gdLst/>
            <a:ahLst/>
            <a:cxnLst/>
            <a:rect r="r" b="b" t="t" l="l"/>
            <a:pathLst>
              <a:path h="1941431" w="4297989">
                <a:moveTo>
                  <a:pt x="0" y="0"/>
                </a:moveTo>
                <a:lnTo>
                  <a:pt x="4297990" y="0"/>
                </a:lnTo>
                <a:lnTo>
                  <a:pt x="4297990" y="1941431"/>
                </a:lnTo>
                <a:lnTo>
                  <a:pt x="0" y="19414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6645046" y="6148343"/>
            <a:ext cx="5259327" cy="3448531"/>
            <a:chOff x="0" y="0"/>
            <a:chExt cx="2394744" cy="1570230"/>
          </a:xfrm>
        </p:grpSpPr>
        <p:sp>
          <p:nvSpPr>
            <p:cNvPr name="Freeform 15" id="15"/>
            <p:cNvSpPr/>
            <p:nvPr/>
          </p:nvSpPr>
          <p:spPr>
            <a:xfrm flipH="false" flipV="false" rot="0">
              <a:off x="0" y="0"/>
              <a:ext cx="2394745" cy="1570230"/>
            </a:xfrm>
            <a:custGeom>
              <a:avLst/>
              <a:gdLst/>
              <a:ahLst/>
              <a:cxnLst/>
              <a:rect r="r" b="b" t="t" l="l"/>
              <a:pathLst>
                <a:path h="1570230" w="2394745">
                  <a:moveTo>
                    <a:pt x="50049" y="0"/>
                  </a:moveTo>
                  <a:lnTo>
                    <a:pt x="2344695" y="0"/>
                  </a:lnTo>
                  <a:cubicBezTo>
                    <a:pt x="2357969" y="0"/>
                    <a:pt x="2370699" y="5273"/>
                    <a:pt x="2380086" y="14659"/>
                  </a:cubicBezTo>
                  <a:cubicBezTo>
                    <a:pt x="2389472" y="24045"/>
                    <a:pt x="2394745" y="36775"/>
                    <a:pt x="2394745" y="50049"/>
                  </a:cubicBezTo>
                  <a:lnTo>
                    <a:pt x="2394745" y="1520180"/>
                  </a:lnTo>
                  <a:cubicBezTo>
                    <a:pt x="2394745" y="1533454"/>
                    <a:pt x="2389472" y="1546184"/>
                    <a:pt x="2380086" y="1555571"/>
                  </a:cubicBezTo>
                  <a:cubicBezTo>
                    <a:pt x="2370699" y="1564957"/>
                    <a:pt x="2357969" y="1570230"/>
                    <a:pt x="2344695" y="1570230"/>
                  </a:cubicBezTo>
                  <a:lnTo>
                    <a:pt x="50049" y="1570230"/>
                  </a:lnTo>
                  <a:cubicBezTo>
                    <a:pt x="36775" y="1570230"/>
                    <a:pt x="24045" y="1564957"/>
                    <a:pt x="14659" y="1555571"/>
                  </a:cubicBezTo>
                  <a:cubicBezTo>
                    <a:pt x="5273" y="1546184"/>
                    <a:pt x="0" y="1533454"/>
                    <a:pt x="0" y="1520180"/>
                  </a:cubicBezTo>
                  <a:lnTo>
                    <a:pt x="0" y="50049"/>
                  </a:lnTo>
                  <a:cubicBezTo>
                    <a:pt x="0" y="36775"/>
                    <a:pt x="5273" y="24045"/>
                    <a:pt x="14659" y="14659"/>
                  </a:cubicBezTo>
                  <a:cubicBezTo>
                    <a:pt x="24045" y="5273"/>
                    <a:pt x="36775" y="0"/>
                    <a:pt x="50049" y="0"/>
                  </a:cubicBezTo>
                  <a:close/>
                </a:path>
              </a:pathLst>
            </a:custGeom>
            <a:solidFill>
              <a:srgbClr val="FFFEF7"/>
            </a:solidFill>
            <a:ln w="47625" cap="rnd">
              <a:solidFill>
                <a:srgbClr val="000000"/>
              </a:solidFill>
              <a:prstDash val="solid"/>
              <a:round/>
            </a:ln>
          </p:spPr>
        </p:sp>
        <p:sp>
          <p:nvSpPr>
            <p:cNvPr name="TextBox 16" id="16"/>
            <p:cNvSpPr txBox="true"/>
            <p:nvPr/>
          </p:nvSpPr>
          <p:spPr>
            <a:xfrm>
              <a:off x="0" y="-9525"/>
              <a:ext cx="2394744" cy="1579755"/>
            </a:xfrm>
            <a:prstGeom prst="rect">
              <a:avLst/>
            </a:prstGeom>
          </p:spPr>
          <p:txBody>
            <a:bodyPr anchor="ctr" rtlCol="false" tIns="0" lIns="0" bIns="0" rIns="0"/>
            <a:lstStyle/>
            <a:p>
              <a:pPr algn="ctr" marL="0" indent="0" lvl="0">
                <a:lnSpc>
                  <a:spcPts val="700"/>
                </a:lnSpc>
                <a:spcBef>
                  <a:spcPct val="0"/>
                </a:spcBef>
              </a:pPr>
            </a:p>
          </p:txBody>
        </p:sp>
      </p:grpSp>
      <p:grpSp>
        <p:nvGrpSpPr>
          <p:cNvPr name="Group 17" id="17"/>
          <p:cNvGrpSpPr/>
          <p:nvPr/>
        </p:nvGrpSpPr>
        <p:grpSpPr>
          <a:xfrm rot="0">
            <a:off x="144578" y="6148343"/>
            <a:ext cx="5751383" cy="3448531"/>
            <a:chOff x="0" y="0"/>
            <a:chExt cx="2618794" cy="1570230"/>
          </a:xfrm>
        </p:grpSpPr>
        <p:sp>
          <p:nvSpPr>
            <p:cNvPr name="Freeform 18" id="18"/>
            <p:cNvSpPr/>
            <p:nvPr/>
          </p:nvSpPr>
          <p:spPr>
            <a:xfrm flipH="false" flipV="false" rot="0">
              <a:off x="0" y="0"/>
              <a:ext cx="2618794" cy="1570230"/>
            </a:xfrm>
            <a:custGeom>
              <a:avLst/>
              <a:gdLst/>
              <a:ahLst/>
              <a:cxnLst/>
              <a:rect r="r" b="b" t="t" l="l"/>
              <a:pathLst>
                <a:path h="1570230" w="2618794">
                  <a:moveTo>
                    <a:pt x="45767" y="0"/>
                  </a:moveTo>
                  <a:lnTo>
                    <a:pt x="2573026" y="0"/>
                  </a:lnTo>
                  <a:cubicBezTo>
                    <a:pt x="2598303" y="0"/>
                    <a:pt x="2618794" y="20491"/>
                    <a:pt x="2618794" y="45767"/>
                  </a:cubicBezTo>
                  <a:lnTo>
                    <a:pt x="2618794" y="1524462"/>
                  </a:lnTo>
                  <a:cubicBezTo>
                    <a:pt x="2618794" y="1536601"/>
                    <a:pt x="2613972" y="1548242"/>
                    <a:pt x="2605389" y="1556825"/>
                  </a:cubicBezTo>
                  <a:cubicBezTo>
                    <a:pt x="2596806" y="1565408"/>
                    <a:pt x="2585165" y="1570230"/>
                    <a:pt x="2573026" y="1570230"/>
                  </a:cubicBezTo>
                  <a:lnTo>
                    <a:pt x="45767" y="1570230"/>
                  </a:lnTo>
                  <a:cubicBezTo>
                    <a:pt x="20491" y="1570230"/>
                    <a:pt x="0" y="1549739"/>
                    <a:pt x="0" y="1524462"/>
                  </a:cubicBezTo>
                  <a:lnTo>
                    <a:pt x="0" y="45767"/>
                  </a:lnTo>
                  <a:cubicBezTo>
                    <a:pt x="0" y="20491"/>
                    <a:pt x="20491" y="0"/>
                    <a:pt x="45767" y="0"/>
                  </a:cubicBezTo>
                  <a:close/>
                </a:path>
              </a:pathLst>
            </a:custGeom>
            <a:solidFill>
              <a:srgbClr val="FFFEF7"/>
            </a:solidFill>
            <a:ln w="47625" cap="rnd">
              <a:solidFill>
                <a:srgbClr val="000000"/>
              </a:solidFill>
              <a:prstDash val="solid"/>
              <a:round/>
            </a:ln>
          </p:spPr>
        </p:sp>
        <p:sp>
          <p:nvSpPr>
            <p:cNvPr name="TextBox 19" id="19"/>
            <p:cNvSpPr txBox="true"/>
            <p:nvPr/>
          </p:nvSpPr>
          <p:spPr>
            <a:xfrm>
              <a:off x="0" y="-9525"/>
              <a:ext cx="2618794" cy="1579755"/>
            </a:xfrm>
            <a:prstGeom prst="rect">
              <a:avLst/>
            </a:prstGeom>
          </p:spPr>
          <p:txBody>
            <a:bodyPr anchor="ctr" rtlCol="false" tIns="0" lIns="0" bIns="0" rIns="0"/>
            <a:lstStyle/>
            <a:p>
              <a:pPr algn="ctr" marL="0" indent="0" lvl="0">
                <a:lnSpc>
                  <a:spcPts val="700"/>
                </a:lnSpc>
                <a:spcBef>
                  <a:spcPct val="0"/>
                </a:spcBef>
              </a:pPr>
            </a:p>
          </p:txBody>
        </p:sp>
      </p:grpSp>
      <p:sp>
        <p:nvSpPr>
          <p:cNvPr name="Freeform 20" id="20"/>
          <p:cNvSpPr/>
          <p:nvPr/>
        </p:nvSpPr>
        <p:spPr>
          <a:xfrm flipH="false" flipV="false" rot="5463665">
            <a:off x="8305874" y="4857297"/>
            <a:ext cx="1136681" cy="518611"/>
          </a:xfrm>
          <a:custGeom>
            <a:avLst/>
            <a:gdLst/>
            <a:ahLst/>
            <a:cxnLst/>
            <a:rect r="r" b="b" t="t" l="l"/>
            <a:pathLst>
              <a:path h="518611" w="1136681">
                <a:moveTo>
                  <a:pt x="0" y="0"/>
                </a:moveTo>
                <a:lnTo>
                  <a:pt x="1136681" y="0"/>
                </a:lnTo>
                <a:lnTo>
                  <a:pt x="1136681" y="518610"/>
                </a:lnTo>
                <a:lnTo>
                  <a:pt x="0" y="5186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6343506" y="-685341"/>
            <a:ext cx="3664013" cy="3564086"/>
          </a:xfrm>
          <a:custGeom>
            <a:avLst/>
            <a:gdLst/>
            <a:ahLst/>
            <a:cxnLst/>
            <a:rect r="r" b="b" t="t" l="l"/>
            <a:pathLst>
              <a:path h="3564086" w="3664013">
                <a:moveTo>
                  <a:pt x="0" y="0"/>
                </a:moveTo>
                <a:lnTo>
                  <a:pt x="3664013" y="0"/>
                </a:lnTo>
                <a:lnTo>
                  <a:pt x="3664013" y="3564085"/>
                </a:lnTo>
                <a:lnTo>
                  <a:pt x="0" y="35640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6645046" y="2540046"/>
            <a:ext cx="4855976" cy="1726333"/>
          </a:xfrm>
          <a:prstGeom prst="rect">
            <a:avLst/>
          </a:prstGeom>
        </p:spPr>
        <p:txBody>
          <a:bodyPr anchor="t" rtlCol="false" tIns="0" lIns="0" bIns="0" rIns="0">
            <a:spAutoFit/>
          </a:bodyPr>
          <a:lstStyle/>
          <a:p>
            <a:pPr algn="l" marL="0" indent="0" lvl="0">
              <a:lnSpc>
                <a:spcPts val="4597"/>
              </a:lnSpc>
              <a:spcBef>
                <a:spcPct val="0"/>
              </a:spcBef>
            </a:pPr>
            <a:r>
              <a:rPr lang="en-US" sz="3284">
                <a:solidFill>
                  <a:srgbClr val="000000"/>
                </a:solidFill>
                <a:latin typeface="Roboto Bold"/>
              </a:rPr>
              <a:t>Sự kiện thực tế cho thấy lợi ích của big data trong case study</a:t>
            </a:r>
          </a:p>
        </p:txBody>
      </p:sp>
      <p:sp>
        <p:nvSpPr>
          <p:cNvPr name="TextBox 24" id="24"/>
          <p:cNvSpPr txBox="true"/>
          <p:nvPr/>
        </p:nvSpPr>
        <p:spPr>
          <a:xfrm rot="0">
            <a:off x="423949" y="6542913"/>
            <a:ext cx="5014896" cy="2609851"/>
          </a:xfrm>
          <a:prstGeom prst="rect">
            <a:avLst/>
          </a:prstGeom>
        </p:spPr>
        <p:txBody>
          <a:bodyPr anchor="t" rtlCol="false" tIns="0" lIns="0" bIns="0" rIns="0">
            <a:spAutoFit/>
          </a:bodyPr>
          <a:lstStyle/>
          <a:p>
            <a:pPr algn="just" marL="0" indent="0" lvl="0">
              <a:lnSpc>
                <a:spcPts val="4199"/>
              </a:lnSpc>
              <a:spcBef>
                <a:spcPct val="0"/>
              </a:spcBef>
            </a:pPr>
            <a:r>
              <a:rPr lang="en-US" sz="2999" spc="-29">
                <a:solidFill>
                  <a:srgbClr val="000000"/>
                </a:solidFill>
                <a:latin typeface="Roboto Italics"/>
              </a:rPr>
              <a:t>Hiển thị dữ liệu trên bản đồ giúp chỉ huy nhanh chóng xác định mô hình và xu hướng tội phạm, triển khai nhân viên cảnh sát hiệu quả.</a:t>
            </a:r>
          </a:p>
        </p:txBody>
      </p:sp>
      <p:sp>
        <p:nvSpPr>
          <p:cNvPr name="TextBox 25" id="25"/>
          <p:cNvSpPr txBox="true"/>
          <p:nvPr/>
        </p:nvSpPr>
        <p:spPr>
          <a:xfrm rot="0">
            <a:off x="6645046" y="1146052"/>
            <a:ext cx="4534583" cy="905363"/>
          </a:xfrm>
          <a:prstGeom prst="rect">
            <a:avLst/>
          </a:prstGeom>
        </p:spPr>
        <p:txBody>
          <a:bodyPr anchor="t" rtlCol="false" tIns="0" lIns="0" bIns="0" rIns="0">
            <a:spAutoFit/>
          </a:bodyPr>
          <a:lstStyle/>
          <a:p>
            <a:pPr>
              <a:lnSpc>
                <a:spcPts val="3648"/>
              </a:lnSpc>
              <a:spcBef>
                <a:spcPct val="0"/>
              </a:spcBef>
            </a:pPr>
            <a:r>
              <a:rPr lang="en-US" sz="2605">
                <a:solidFill>
                  <a:srgbClr val="000000"/>
                </a:solidFill>
                <a:latin typeface="Roboto Bold"/>
              </a:rPr>
              <a:t>Thành Phố New York và</a:t>
            </a:r>
            <a:r>
              <a:rPr lang="en-US" sz="2605">
                <a:solidFill>
                  <a:srgbClr val="000000"/>
                </a:solidFill>
                <a:latin typeface="Roboto Bold"/>
              </a:rPr>
              <a:t> CompStat</a:t>
            </a:r>
          </a:p>
        </p:txBody>
      </p:sp>
      <p:sp>
        <p:nvSpPr>
          <p:cNvPr name="TextBox 26" id="26"/>
          <p:cNvSpPr txBox="true"/>
          <p:nvPr/>
        </p:nvSpPr>
        <p:spPr>
          <a:xfrm rot="0">
            <a:off x="6913707" y="6666456"/>
            <a:ext cx="4803804" cy="2169161"/>
          </a:xfrm>
          <a:prstGeom prst="rect">
            <a:avLst/>
          </a:prstGeom>
        </p:spPr>
        <p:txBody>
          <a:bodyPr anchor="t" rtlCol="false" tIns="0" lIns="0" bIns="0" rIns="0">
            <a:spAutoFit/>
          </a:bodyPr>
          <a:lstStyle/>
          <a:p>
            <a:pPr algn="just" marL="0" indent="0" lvl="0">
              <a:lnSpc>
                <a:spcPts val="4339"/>
              </a:lnSpc>
              <a:spcBef>
                <a:spcPct val="0"/>
              </a:spcBef>
            </a:pPr>
            <a:r>
              <a:rPr lang="en-US" sz="3099" spc="-30">
                <a:solidFill>
                  <a:srgbClr val="000000"/>
                </a:solidFill>
                <a:latin typeface="Roboto Italics"/>
              </a:rPr>
              <a:t>Cơ sở dữ liệu toàn thành phố bao gồm tất cả các tội phạm và khiếu nại được báo cáo.</a:t>
            </a:r>
          </a:p>
        </p:txBody>
      </p:sp>
      <p:sp>
        <p:nvSpPr>
          <p:cNvPr name="TextBox 27" id="27"/>
          <p:cNvSpPr txBox="true"/>
          <p:nvPr/>
        </p:nvSpPr>
        <p:spPr>
          <a:xfrm rot="0">
            <a:off x="12923548" y="6675981"/>
            <a:ext cx="4726072" cy="1861953"/>
          </a:xfrm>
          <a:prstGeom prst="rect">
            <a:avLst/>
          </a:prstGeom>
        </p:spPr>
        <p:txBody>
          <a:bodyPr anchor="t" rtlCol="false" tIns="0" lIns="0" bIns="0" rIns="0">
            <a:spAutoFit/>
          </a:bodyPr>
          <a:lstStyle/>
          <a:p>
            <a:pPr marL="0" indent="0" lvl="0">
              <a:lnSpc>
                <a:spcPts val="4997"/>
              </a:lnSpc>
              <a:spcBef>
                <a:spcPct val="0"/>
              </a:spcBef>
            </a:pPr>
            <a:r>
              <a:rPr lang="en-US" sz="3569" spc="-35">
                <a:solidFill>
                  <a:srgbClr val="000000"/>
                </a:solidFill>
                <a:latin typeface="Roboto Italics"/>
              </a:rPr>
              <a:t>Sử dụng dữ liệu để giảm tỷ lệ tội phạm thông qua chương trình CompStat.</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DAF1mhbnB4Q</dc:identifier>
  <dcterms:modified xsi:type="dcterms:W3CDTF">2011-08-01T06:04:30Z</dcterms:modified>
  <cp:revision>1</cp:revision>
  <dc:title>PRESENTATION</dc:title>
</cp:coreProperties>
</file>